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Poppins"/>
      <p:regular r:id="rId20"/>
      <p:bold r:id="rId21"/>
      <p:italic r:id="rId22"/>
      <p:boldItalic r:id="rId23"/>
    </p:embeddedFont>
    <p:embeddedFont>
      <p:font typeface="Bebas Neue"/>
      <p:regular r:id="rId24"/>
    </p:embeddedFont>
    <p:embeddedFont>
      <p:font typeface="Poppins SemiBold"/>
      <p:regular r:id="rId25"/>
      <p:bold r:id="rId26"/>
      <p:italic r:id="rId27"/>
      <p:boldItalic r:id="rId28"/>
    </p:embeddedFont>
    <p:embeddedFont>
      <p:font typeface="PT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BebasNeue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SemiBold-bold.fntdata"/><Relationship Id="rId25" Type="http://schemas.openxmlformats.org/officeDocument/2006/relationships/font" Target="fonts/PoppinsSemiBold-regular.fntdata"/><Relationship Id="rId28" Type="http://schemas.openxmlformats.org/officeDocument/2006/relationships/font" Target="fonts/PoppinsSemiBold-boldItalic.fntdata"/><Relationship Id="rId27" Type="http://schemas.openxmlformats.org/officeDocument/2006/relationships/font" Target="fonts/PoppinsSemiBol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TSans-italic.fntdata"/><Relationship Id="rId30" Type="http://schemas.openxmlformats.org/officeDocument/2006/relationships/font" Target="fonts/PT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PT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2cdc6cee93_0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2cdc6cee93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2bd436b35b_0_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2bd436b35b_0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dcf46271e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dcf46271e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dcf46271e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dcf46271e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dcf46271e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dcf46271e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2bd436b35b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2bd436b35b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bd436b35b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bd436b35b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2bd436b35b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2bd436b35b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cf46271e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dcf46271e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bd436b35b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bd436b35b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dcf46271e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dcf46271e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2bd436b35b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2bd436b35b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2bd436b35b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2bd436b35b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Automation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rid of repetitive tasks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9"/>
          <p:cNvGrpSpPr/>
          <p:nvPr/>
        </p:nvGrpSpPr>
        <p:grpSpPr>
          <a:xfrm>
            <a:off x="4574812" y="1412124"/>
            <a:ext cx="3703627" cy="2624051"/>
            <a:chOff x="4727175" y="1326115"/>
            <a:chExt cx="3516213" cy="2491267"/>
          </a:xfrm>
        </p:grpSpPr>
        <p:sp>
          <p:nvSpPr>
            <p:cNvPr id="327" name="Google Shape;327;p39"/>
            <p:cNvSpPr/>
            <p:nvPr/>
          </p:nvSpPr>
          <p:spPr>
            <a:xfrm>
              <a:off x="5829659" y="3242606"/>
              <a:ext cx="1311341" cy="574776"/>
            </a:xfrm>
            <a:custGeom>
              <a:rect b="b" l="l" r="r" t="t"/>
              <a:pathLst>
                <a:path extrusionOk="0" h="15603" w="35598">
                  <a:moveTo>
                    <a:pt x="26985" y="0"/>
                  </a:moveTo>
                  <a:lnTo>
                    <a:pt x="8613" y="0"/>
                  </a:lnTo>
                  <a:lnTo>
                    <a:pt x="1" y="15603"/>
                  </a:lnTo>
                  <a:lnTo>
                    <a:pt x="35597" y="156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4727175" y="1326115"/>
              <a:ext cx="3516213" cy="2062200"/>
            </a:xfrm>
            <a:custGeom>
              <a:rect b="b" l="l" r="r" t="t"/>
              <a:pathLst>
                <a:path extrusionOk="0" h="55981" w="95452">
                  <a:moveTo>
                    <a:pt x="4431" y="0"/>
                  </a:moveTo>
                  <a:cubicBezTo>
                    <a:pt x="1977" y="0"/>
                    <a:pt x="1" y="1976"/>
                    <a:pt x="1" y="4430"/>
                  </a:cubicBezTo>
                  <a:lnTo>
                    <a:pt x="1" y="51552"/>
                  </a:lnTo>
                  <a:cubicBezTo>
                    <a:pt x="1" y="54006"/>
                    <a:pt x="1977" y="55980"/>
                    <a:pt x="4431" y="55980"/>
                  </a:cubicBezTo>
                  <a:lnTo>
                    <a:pt x="91021" y="55980"/>
                  </a:lnTo>
                  <a:cubicBezTo>
                    <a:pt x="93475" y="55980"/>
                    <a:pt x="95451" y="54006"/>
                    <a:pt x="95451" y="51552"/>
                  </a:cubicBezTo>
                  <a:lnTo>
                    <a:pt x="95451" y="4430"/>
                  </a:lnTo>
                  <a:cubicBezTo>
                    <a:pt x="95451" y="1976"/>
                    <a:pt x="93475" y="0"/>
                    <a:pt x="91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4904218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2" y="364"/>
                  </a:cubicBezTo>
                  <a:cubicBezTo>
                    <a:pt x="619" y="1"/>
                    <a:pt x="0" y="256"/>
                    <a:pt x="0" y="770"/>
                  </a:cubicBezTo>
                  <a:cubicBezTo>
                    <a:pt x="0" y="1088"/>
                    <a:pt x="258" y="1346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4986956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5" y="364"/>
                  </a:cubicBezTo>
                  <a:cubicBezTo>
                    <a:pt x="624" y="1"/>
                    <a:pt x="3" y="256"/>
                    <a:pt x="3" y="770"/>
                  </a:cubicBezTo>
                  <a:cubicBezTo>
                    <a:pt x="1" y="1085"/>
                    <a:pt x="259" y="1344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5069694" y="3215751"/>
              <a:ext cx="49620" cy="49583"/>
            </a:xfrm>
            <a:custGeom>
              <a:rect b="b" l="l" r="r" t="t"/>
              <a:pathLst>
                <a:path extrusionOk="0" h="1346" w="1347">
                  <a:moveTo>
                    <a:pt x="577" y="1346"/>
                  </a:moveTo>
                  <a:cubicBezTo>
                    <a:pt x="1088" y="1346"/>
                    <a:pt x="1346" y="727"/>
                    <a:pt x="983" y="364"/>
                  </a:cubicBezTo>
                  <a:cubicBezTo>
                    <a:pt x="622" y="1"/>
                    <a:pt x="1" y="256"/>
                    <a:pt x="1" y="770"/>
                  </a:cubicBezTo>
                  <a:cubicBezTo>
                    <a:pt x="1" y="1088"/>
                    <a:pt x="259" y="1346"/>
                    <a:pt x="577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39"/>
          <p:cNvSpPr txBox="1"/>
          <p:nvPr>
            <p:ph type="title"/>
          </p:nvPr>
        </p:nvSpPr>
        <p:spPr>
          <a:xfrm>
            <a:off x="713225" y="1376800"/>
            <a:ext cx="38568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PyAutoGUI</a:t>
            </a:r>
            <a:endParaRPr/>
          </a:p>
        </p:txBody>
      </p:sp>
      <p:sp>
        <p:nvSpPr>
          <p:cNvPr id="333" name="Google Shape;333;p39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lang="en"/>
              <a:t>elps automate mouse and keyboard actions across your system.</a:t>
            </a:r>
            <a:endParaRPr/>
          </a:p>
        </p:txBody>
      </p:sp>
      <p:cxnSp>
        <p:nvCxnSpPr>
          <p:cNvPr id="334" name="Google Shape;334;p39"/>
          <p:cNvCxnSpPr/>
          <p:nvPr/>
        </p:nvCxnSpPr>
        <p:spPr>
          <a:xfrm>
            <a:off x="713225" y="2551600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5" name="Google Shape;3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622" y="880497"/>
            <a:ext cx="4783450" cy="27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40"/>
          <p:cNvGrpSpPr/>
          <p:nvPr/>
        </p:nvGrpSpPr>
        <p:grpSpPr>
          <a:xfrm>
            <a:off x="4316690" y="1869326"/>
            <a:ext cx="4372411" cy="2624051"/>
            <a:chOff x="4727175" y="1326115"/>
            <a:chExt cx="3516213" cy="2491267"/>
          </a:xfrm>
        </p:grpSpPr>
        <p:sp>
          <p:nvSpPr>
            <p:cNvPr id="341" name="Google Shape;341;p40"/>
            <p:cNvSpPr/>
            <p:nvPr/>
          </p:nvSpPr>
          <p:spPr>
            <a:xfrm>
              <a:off x="5829659" y="3242606"/>
              <a:ext cx="1311341" cy="574776"/>
            </a:xfrm>
            <a:custGeom>
              <a:rect b="b" l="l" r="r" t="t"/>
              <a:pathLst>
                <a:path extrusionOk="0" h="15603" w="35598">
                  <a:moveTo>
                    <a:pt x="26985" y="0"/>
                  </a:moveTo>
                  <a:lnTo>
                    <a:pt x="8613" y="0"/>
                  </a:lnTo>
                  <a:lnTo>
                    <a:pt x="1" y="15603"/>
                  </a:lnTo>
                  <a:lnTo>
                    <a:pt x="35597" y="156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4727175" y="1326115"/>
              <a:ext cx="3516213" cy="2062200"/>
            </a:xfrm>
            <a:custGeom>
              <a:rect b="b" l="l" r="r" t="t"/>
              <a:pathLst>
                <a:path extrusionOk="0" h="55981" w="95452">
                  <a:moveTo>
                    <a:pt x="4431" y="0"/>
                  </a:moveTo>
                  <a:cubicBezTo>
                    <a:pt x="1977" y="0"/>
                    <a:pt x="1" y="1976"/>
                    <a:pt x="1" y="4430"/>
                  </a:cubicBezTo>
                  <a:lnTo>
                    <a:pt x="1" y="51552"/>
                  </a:lnTo>
                  <a:cubicBezTo>
                    <a:pt x="1" y="54006"/>
                    <a:pt x="1977" y="55980"/>
                    <a:pt x="4431" y="55980"/>
                  </a:cubicBezTo>
                  <a:lnTo>
                    <a:pt x="91021" y="55980"/>
                  </a:lnTo>
                  <a:cubicBezTo>
                    <a:pt x="93475" y="55980"/>
                    <a:pt x="95451" y="54006"/>
                    <a:pt x="95451" y="51552"/>
                  </a:cubicBezTo>
                  <a:lnTo>
                    <a:pt x="95451" y="4430"/>
                  </a:lnTo>
                  <a:cubicBezTo>
                    <a:pt x="95451" y="1976"/>
                    <a:pt x="93475" y="0"/>
                    <a:pt x="91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4904218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2" y="364"/>
                  </a:cubicBezTo>
                  <a:cubicBezTo>
                    <a:pt x="619" y="1"/>
                    <a:pt x="0" y="256"/>
                    <a:pt x="0" y="770"/>
                  </a:cubicBezTo>
                  <a:cubicBezTo>
                    <a:pt x="0" y="1088"/>
                    <a:pt x="258" y="1346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4986956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5" y="364"/>
                  </a:cubicBezTo>
                  <a:cubicBezTo>
                    <a:pt x="624" y="1"/>
                    <a:pt x="3" y="256"/>
                    <a:pt x="3" y="770"/>
                  </a:cubicBezTo>
                  <a:cubicBezTo>
                    <a:pt x="1" y="1085"/>
                    <a:pt x="259" y="1344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5069694" y="3215751"/>
              <a:ext cx="49620" cy="49583"/>
            </a:xfrm>
            <a:custGeom>
              <a:rect b="b" l="l" r="r" t="t"/>
              <a:pathLst>
                <a:path extrusionOk="0" h="1346" w="1347">
                  <a:moveTo>
                    <a:pt x="577" y="1346"/>
                  </a:moveTo>
                  <a:cubicBezTo>
                    <a:pt x="1088" y="1346"/>
                    <a:pt x="1346" y="727"/>
                    <a:pt x="983" y="364"/>
                  </a:cubicBezTo>
                  <a:cubicBezTo>
                    <a:pt x="622" y="1"/>
                    <a:pt x="1" y="256"/>
                    <a:pt x="1" y="770"/>
                  </a:cubicBezTo>
                  <a:cubicBezTo>
                    <a:pt x="1" y="1088"/>
                    <a:pt x="259" y="1346"/>
                    <a:pt x="577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6" name="Google Shape;346;p40"/>
          <p:cNvSpPr txBox="1"/>
          <p:nvPr>
            <p:ph type="title"/>
          </p:nvPr>
        </p:nvSpPr>
        <p:spPr>
          <a:xfrm>
            <a:off x="713225" y="1376800"/>
            <a:ext cx="34497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 Tasks</a:t>
            </a:r>
            <a:endParaRPr/>
          </a:p>
        </p:txBody>
      </p:sp>
      <p:sp>
        <p:nvSpPr>
          <p:cNvPr id="347" name="Google Shape;347;p40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schedule library helps run Python functions on a schedule.</a:t>
            </a:r>
            <a:endParaRPr/>
          </a:p>
        </p:txBody>
      </p:sp>
      <p:cxnSp>
        <p:nvCxnSpPr>
          <p:cNvPr id="348" name="Google Shape;348;p40"/>
          <p:cNvCxnSpPr/>
          <p:nvPr/>
        </p:nvCxnSpPr>
        <p:spPr>
          <a:xfrm>
            <a:off x="713225" y="2551600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9" name="Google Shape;34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984" y="1086746"/>
            <a:ext cx="4514225" cy="30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41"/>
          <p:cNvGrpSpPr/>
          <p:nvPr/>
        </p:nvGrpSpPr>
        <p:grpSpPr>
          <a:xfrm>
            <a:off x="4316690" y="1869326"/>
            <a:ext cx="4372411" cy="2624051"/>
            <a:chOff x="4727175" y="1326115"/>
            <a:chExt cx="3516213" cy="2491267"/>
          </a:xfrm>
        </p:grpSpPr>
        <p:sp>
          <p:nvSpPr>
            <p:cNvPr id="355" name="Google Shape;355;p41"/>
            <p:cNvSpPr/>
            <p:nvPr/>
          </p:nvSpPr>
          <p:spPr>
            <a:xfrm>
              <a:off x="5829659" y="3242606"/>
              <a:ext cx="1311341" cy="574776"/>
            </a:xfrm>
            <a:custGeom>
              <a:rect b="b" l="l" r="r" t="t"/>
              <a:pathLst>
                <a:path extrusionOk="0" h="15603" w="35598">
                  <a:moveTo>
                    <a:pt x="26985" y="0"/>
                  </a:moveTo>
                  <a:lnTo>
                    <a:pt x="8613" y="0"/>
                  </a:lnTo>
                  <a:lnTo>
                    <a:pt x="1" y="15603"/>
                  </a:lnTo>
                  <a:lnTo>
                    <a:pt x="35597" y="156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4727175" y="1326115"/>
              <a:ext cx="3516213" cy="2062200"/>
            </a:xfrm>
            <a:custGeom>
              <a:rect b="b" l="l" r="r" t="t"/>
              <a:pathLst>
                <a:path extrusionOk="0" h="55981" w="95452">
                  <a:moveTo>
                    <a:pt x="4431" y="0"/>
                  </a:moveTo>
                  <a:cubicBezTo>
                    <a:pt x="1977" y="0"/>
                    <a:pt x="1" y="1976"/>
                    <a:pt x="1" y="4430"/>
                  </a:cubicBezTo>
                  <a:lnTo>
                    <a:pt x="1" y="51552"/>
                  </a:lnTo>
                  <a:cubicBezTo>
                    <a:pt x="1" y="54006"/>
                    <a:pt x="1977" y="55980"/>
                    <a:pt x="4431" y="55980"/>
                  </a:cubicBezTo>
                  <a:lnTo>
                    <a:pt x="91021" y="55980"/>
                  </a:lnTo>
                  <a:cubicBezTo>
                    <a:pt x="93475" y="55980"/>
                    <a:pt x="95451" y="54006"/>
                    <a:pt x="95451" y="51552"/>
                  </a:cubicBezTo>
                  <a:lnTo>
                    <a:pt x="95451" y="4430"/>
                  </a:lnTo>
                  <a:cubicBezTo>
                    <a:pt x="95451" y="1976"/>
                    <a:pt x="93475" y="0"/>
                    <a:pt x="91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4904218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2" y="364"/>
                  </a:cubicBezTo>
                  <a:cubicBezTo>
                    <a:pt x="619" y="1"/>
                    <a:pt x="0" y="256"/>
                    <a:pt x="0" y="770"/>
                  </a:cubicBezTo>
                  <a:cubicBezTo>
                    <a:pt x="0" y="1088"/>
                    <a:pt x="258" y="1346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4986956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5" y="364"/>
                  </a:cubicBezTo>
                  <a:cubicBezTo>
                    <a:pt x="624" y="1"/>
                    <a:pt x="3" y="256"/>
                    <a:pt x="3" y="770"/>
                  </a:cubicBezTo>
                  <a:cubicBezTo>
                    <a:pt x="1" y="1085"/>
                    <a:pt x="259" y="1344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5069694" y="3215751"/>
              <a:ext cx="49620" cy="49583"/>
            </a:xfrm>
            <a:custGeom>
              <a:rect b="b" l="l" r="r" t="t"/>
              <a:pathLst>
                <a:path extrusionOk="0" h="1346" w="1347">
                  <a:moveTo>
                    <a:pt x="577" y="1346"/>
                  </a:moveTo>
                  <a:cubicBezTo>
                    <a:pt x="1088" y="1346"/>
                    <a:pt x="1346" y="727"/>
                    <a:pt x="983" y="364"/>
                  </a:cubicBezTo>
                  <a:cubicBezTo>
                    <a:pt x="622" y="1"/>
                    <a:pt x="1" y="256"/>
                    <a:pt x="1" y="770"/>
                  </a:cubicBezTo>
                  <a:cubicBezTo>
                    <a:pt x="1" y="1088"/>
                    <a:pt x="259" y="1346"/>
                    <a:pt x="577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41"/>
          <p:cNvSpPr txBox="1"/>
          <p:nvPr>
            <p:ph type="title"/>
          </p:nvPr>
        </p:nvSpPr>
        <p:spPr>
          <a:xfrm>
            <a:off x="713225" y="1376800"/>
            <a:ext cx="34497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Automating file operations</a:t>
            </a:r>
            <a:endParaRPr/>
          </a:p>
        </p:txBody>
      </p:sp>
      <p:sp>
        <p:nvSpPr>
          <p:cNvPr id="361" name="Google Shape;361;p41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schedule library helps run Python functions on a schedule.</a:t>
            </a:r>
            <a:endParaRPr/>
          </a:p>
        </p:txBody>
      </p:sp>
      <p:cxnSp>
        <p:nvCxnSpPr>
          <p:cNvPr id="362" name="Google Shape;362;p41"/>
          <p:cNvCxnSpPr/>
          <p:nvPr/>
        </p:nvCxnSpPr>
        <p:spPr>
          <a:xfrm>
            <a:off x="713225" y="2551600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3" name="Google Shape;3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8197" y="1236388"/>
            <a:ext cx="4946250" cy="28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42"/>
          <p:cNvGrpSpPr/>
          <p:nvPr/>
        </p:nvGrpSpPr>
        <p:grpSpPr>
          <a:xfrm>
            <a:off x="4316690" y="1869326"/>
            <a:ext cx="4372411" cy="2624051"/>
            <a:chOff x="4727175" y="1326115"/>
            <a:chExt cx="3516213" cy="2491267"/>
          </a:xfrm>
        </p:grpSpPr>
        <p:sp>
          <p:nvSpPr>
            <p:cNvPr id="369" name="Google Shape;369;p42"/>
            <p:cNvSpPr/>
            <p:nvPr/>
          </p:nvSpPr>
          <p:spPr>
            <a:xfrm>
              <a:off x="5829659" y="3242606"/>
              <a:ext cx="1311341" cy="574776"/>
            </a:xfrm>
            <a:custGeom>
              <a:rect b="b" l="l" r="r" t="t"/>
              <a:pathLst>
                <a:path extrusionOk="0" h="15603" w="35598">
                  <a:moveTo>
                    <a:pt x="26985" y="0"/>
                  </a:moveTo>
                  <a:lnTo>
                    <a:pt x="8613" y="0"/>
                  </a:lnTo>
                  <a:lnTo>
                    <a:pt x="1" y="15603"/>
                  </a:lnTo>
                  <a:lnTo>
                    <a:pt x="35597" y="156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4727175" y="1326115"/>
              <a:ext cx="3516213" cy="2062200"/>
            </a:xfrm>
            <a:custGeom>
              <a:rect b="b" l="l" r="r" t="t"/>
              <a:pathLst>
                <a:path extrusionOk="0" h="55981" w="95452">
                  <a:moveTo>
                    <a:pt x="4431" y="0"/>
                  </a:moveTo>
                  <a:cubicBezTo>
                    <a:pt x="1977" y="0"/>
                    <a:pt x="1" y="1976"/>
                    <a:pt x="1" y="4430"/>
                  </a:cubicBezTo>
                  <a:lnTo>
                    <a:pt x="1" y="51552"/>
                  </a:lnTo>
                  <a:cubicBezTo>
                    <a:pt x="1" y="54006"/>
                    <a:pt x="1977" y="55980"/>
                    <a:pt x="4431" y="55980"/>
                  </a:cubicBezTo>
                  <a:lnTo>
                    <a:pt x="91021" y="55980"/>
                  </a:lnTo>
                  <a:cubicBezTo>
                    <a:pt x="93475" y="55980"/>
                    <a:pt x="95451" y="54006"/>
                    <a:pt x="95451" y="51552"/>
                  </a:cubicBezTo>
                  <a:lnTo>
                    <a:pt x="95451" y="4430"/>
                  </a:lnTo>
                  <a:cubicBezTo>
                    <a:pt x="95451" y="1976"/>
                    <a:pt x="93475" y="0"/>
                    <a:pt x="91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4904218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2" y="364"/>
                  </a:cubicBezTo>
                  <a:cubicBezTo>
                    <a:pt x="619" y="1"/>
                    <a:pt x="0" y="256"/>
                    <a:pt x="0" y="770"/>
                  </a:cubicBezTo>
                  <a:cubicBezTo>
                    <a:pt x="0" y="1088"/>
                    <a:pt x="258" y="1346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4986956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5" y="364"/>
                  </a:cubicBezTo>
                  <a:cubicBezTo>
                    <a:pt x="624" y="1"/>
                    <a:pt x="3" y="256"/>
                    <a:pt x="3" y="770"/>
                  </a:cubicBezTo>
                  <a:cubicBezTo>
                    <a:pt x="1" y="1085"/>
                    <a:pt x="259" y="1344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5069694" y="3215751"/>
              <a:ext cx="49620" cy="49583"/>
            </a:xfrm>
            <a:custGeom>
              <a:rect b="b" l="l" r="r" t="t"/>
              <a:pathLst>
                <a:path extrusionOk="0" h="1346" w="1347">
                  <a:moveTo>
                    <a:pt x="577" y="1346"/>
                  </a:moveTo>
                  <a:cubicBezTo>
                    <a:pt x="1088" y="1346"/>
                    <a:pt x="1346" y="727"/>
                    <a:pt x="983" y="364"/>
                  </a:cubicBezTo>
                  <a:cubicBezTo>
                    <a:pt x="622" y="1"/>
                    <a:pt x="1" y="256"/>
                    <a:pt x="1" y="770"/>
                  </a:cubicBezTo>
                  <a:cubicBezTo>
                    <a:pt x="1" y="1088"/>
                    <a:pt x="259" y="1346"/>
                    <a:pt x="577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4" name="Google Shape;374;p42"/>
          <p:cNvSpPr txBox="1"/>
          <p:nvPr>
            <p:ph type="title"/>
          </p:nvPr>
        </p:nvSpPr>
        <p:spPr>
          <a:xfrm>
            <a:off x="713225" y="1376800"/>
            <a:ext cx="34497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Automating email</a:t>
            </a:r>
            <a:endParaRPr/>
          </a:p>
        </p:txBody>
      </p:sp>
      <p:sp>
        <p:nvSpPr>
          <p:cNvPr id="375" name="Google Shape;375;p42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 emails automatically using Python's email and SMTP libraries.</a:t>
            </a:r>
            <a:endParaRPr/>
          </a:p>
        </p:txBody>
      </p:sp>
      <p:cxnSp>
        <p:nvCxnSpPr>
          <p:cNvPr id="376" name="Google Shape;376;p42"/>
          <p:cNvCxnSpPr/>
          <p:nvPr/>
        </p:nvCxnSpPr>
        <p:spPr>
          <a:xfrm>
            <a:off x="713225" y="2551600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7" name="Google Shape;37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500" y="962950"/>
            <a:ext cx="4583101" cy="31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43"/>
          <p:cNvGrpSpPr/>
          <p:nvPr/>
        </p:nvGrpSpPr>
        <p:grpSpPr>
          <a:xfrm>
            <a:off x="4316690" y="1869326"/>
            <a:ext cx="4372411" cy="2624051"/>
            <a:chOff x="4727175" y="1326115"/>
            <a:chExt cx="3516213" cy="2491267"/>
          </a:xfrm>
        </p:grpSpPr>
        <p:sp>
          <p:nvSpPr>
            <p:cNvPr id="383" name="Google Shape;383;p43"/>
            <p:cNvSpPr/>
            <p:nvPr/>
          </p:nvSpPr>
          <p:spPr>
            <a:xfrm>
              <a:off x="5829659" y="3242606"/>
              <a:ext cx="1311341" cy="574776"/>
            </a:xfrm>
            <a:custGeom>
              <a:rect b="b" l="l" r="r" t="t"/>
              <a:pathLst>
                <a:path extrusionOk="0" h="15603" w="35598">
                  <a:moveTo>
                    <a:pt x="26985" y="0"/>
                  </a:moveTo>
                  <a:lnTo>
                    <a:pt x="8613" y="0"/>
                  </a:lnTo>
                  <a:lnTo>
                    <a:pt x="1" y="15603"/>
                  </a:lnTo>
                  <a:lnTo>
                    <a:pt x="35597" y="156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3"/>
            <p:cNvSpPr/>
            <p:nvPr/>
          </p:nvSpPr>
          <p:spPr>
            <a:xfrm>
              <a:off x="4727175" y="1326115"/>
              <a:ext cx="3516213" cy="2062200"/>
            </a:xfrm>
            <a:custGeom>
              <a:rect b="b" l="l" r="r" t="t"/>
              <a:pathLst>
                <a:path extrusionOk="0" h="55981" w="95452">
                  <a:moveTo>
                    <a:pt x="4431" y="0"/>
                  </a:moveTo>
                  <a:cubicBezTo>
                    <a:pt x="1977" y="0"/>
                    <a:pt x="1" y="1976"/>
                    <a:pt x="1" y="4430"/>
                  </a:cubicBezTo>
                  <a:lnTo>
                    <a:pt x="1" y="51552"/>
                  </a:lnTo>
                  <a:cubicBezTo>
                    <a:pt x="1" y="54006"/>
                    <a:pt x="1977" y="55980"/>
                    <a:pt x="4431" y="55980"/>
                  </a:cubicBezTo>
                  <a:lnTo>
                    <a:pt x="91021" y="55980"/>
                  </a:lnTo>
                  <a:cubicBezTo>
                    <a:pt x="93475" y="55980"/>
                    <a:pt x="95451" y="54006"/>
                    <a:pt x="95451" y="51552"/>
                  </a:cubicBezTo>
                  <a:lnTo>
                    <a:pt x="95451" y="4430"/>
                  </a:lnTo>
                  <a:cubicBezTo>
                    <a:pt x="95451" y="1976"/>
                    <a:pt x="93475" y="0"/>
                    <a:pt x="91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3"/>
            <p:cNvSpPr/>
            <p:nvPr/>
          </p:nvSpPr>
          <p:spPr>
            <a:xfrm>
              <a:off x="4904218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2" y="364"/>
                  </a:cubicBezTo>
                  <a:cubicBezTo>
                    <a:pt x="619" y="1"/>
                    <a:pt x="0" y="256"/>
                    <a:pt x="0" y="770"/>
                  </a:cubicBezTo>
                  <a:cubicBezTo>
                    <a:pt x="0" y="1088"/>
                    <a:pt x="258" y="1346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3"/>
            <p:cNvSpPr/>
            <p:nvPr/>
          </p:nvSpPr>
          <p:spPr>
            <a:xfrm>
              <a:off x="4986956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5" y="364"/>
                  </a:cubicBezTo>
                  <a:cubicBezTo>
                    <a:pt x="624" y="1"/>
                    <a:pt x="3" y="256"/>
                    <a:pt x="3" y="770"/>
                  </a:cubicBezTo>
                  <a:cubicBezTo>
                    <a:pt x="1" y="1085"/>
                    <a:pt x="259" y="1344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3"/>
            <p:cNvSpPr/>
            <p:nvPr/>
          </p:nvSpPr>
          <p:spPr>
            <a:xfrm>
              <a:off x="5069694" y="3215751"/>
              <a:ext cx="49620" cy="49583"/>
            </a:xfrm>
            <a:custGeom>
              <a:rect b="b" l="l" r="r" t="t"/>
              <a:pathLst>
                <a:path extrusionOk="0" h="1346" w="1347">
                  <a:moveTo>
                    <a:pt x="577" y="1346"/>
                  </a:moveTo>
                  <a:cubicBezTo>
                    <a:pt x="1088" y="1346"/>
                    <a:pt x="1346" y="727"/>
                    <a:pt x="983" y="364"/>
                  </a:cubicBezTo>
                  <a:cubicBezTo>
                    <a:pt x="622" y="1"/>
                    <a:pt x="1" y="256"/>
                    <a:pt x="1" y="770"/>
                  </a:cubicBezTo>
                  <a:cubicBezTo>
                    <a:pt x="1" y="1088"/>
                    <a:pt x="259" y="1346"/>
                    <a:pt x="577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43"/>
          <p:cNvSpPr txBox="1"/>
          <p:nvPr>
            <p:ph type="title"/>
          </p:nvPr>
        </p:nvSpPr>
        <p:spPr>
          <a:xfrm>
            <a:off x="713225" y="1376800"/>
            <a:ext cx="34497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Extraction</a:t>
            </a:r>
            <a:endParaRPr/>
          </a:p>
        </p:txBody>
      </p:sp>
      <p:sp>
        <p:nvSpPr>
          <p:cNvPr id="389" name="Google Shape;389;p43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Beautiful Soup complements Selenium for parsing and extracting web content.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also call this activity </a:t>
            </a:r>
            <a:r>
              <a:rPr b="1" lang="en"/>
              <a:t>Data Scraping</a:t>
            </a:r>
            <a:endParaRPr b="1"/>
          </a:p>
        </p:txBody>
      </p:sp>
      <p:cxnSp>
        <p:nvCxnSpPr>
          <p:cNvPr id="390" name="Google Shape;390;p43"/>
          <p:cNvCxnSpPr/>
          <p:nvPr/>
        </p:nvCxnSpPr>
        <p:spPr>
          <a:xfrm>
            <a:off x="713225" y="2551600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1" name="Google Shape;39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750" y="934900"/>
            <a:ext cx="4500300" cy="310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44"/>
          <p:cNvPicPr preferRelativeResize="0"/>
          <p:nvPr/>
        </p:nvPicPr>
        <p:blipFill rotWithShape="1">
          <a:blip r:embed="rId3">
            <a:alphaModFix/>
          </a:blip>
          <a:srcRect b="0" l="16897" r="5342" t="13696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97" name="Google Shape;397;p44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code time!</a:t>
            </a:r>
            <a:endParaRPr/>
          </a:p>
        </p:txBody>
      </p:sp>
      <p:cxnSp>
        <p:nvCxnSpPr>
          <p:cNvPr id="398" name="Google Shape;398;p44"/>
          <p:cNvCxnSpPr/>
          <p:nvPr/>
        </p:nvCxnSpPr>
        <p:spPr>
          <a:xfrm>
            <a:off x="3915300" y="358758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9" name="Google Shape;399;p44"/>
          <p:cNvSpPr/>
          <p:nvPr/>
        </p:nvSpPr>
        <p:spPr>
          <a:xfrm>
            <a:off x="6547625" y="38733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4"/>
          <p:cNvSpPr/>
          <p:nvPr/>
        </p:nvSpPr>
        <p:spPr>
          <a:xfrm>
            <a:off x="568742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4"/>
          <p:cNvSpPr/>
          <p:nvPr/>
        </p:nvSpPr>
        <p:spPr>
          <a:xfrm>
            <a:off x="1780025" y="7985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Automation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5"/>
            <a:ext cx="5031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Automation allows you to program repetitive tasks to save time and reduce errors.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Automate web interactions with Selenium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Schedule tasks with libraries like schedule or cron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Process documents, spreadsheets, and files automatically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Create bots for various platforms and services</a:t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Automation offers numerous benefits for developers and businesses.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</a:pPr>
            <a:r>
              <a:rPr b="1" lang="en"/>
              <a:t>Save time</a:t>
            </a:r>
            <a:r>
              <a:rPr lang="en"/>
              <a:t> on repetitive tasks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</a:pPr>
            <a:r>
              <a:rPr b="1" lang="en"/>
              <a:t>Reduce </a:t>
            </a:r>
            <a:r>
              <a:rPr lang="en"/>
              <a:t>human </a:t>
            </a:r>
            <a:r>
              <a:rPr b="1" lang="en"/>
              <a:t>error</a:t>
            </a:r>
            <a:endParaRPr b="1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</a:pPr>
            <a:r>
              <a:rPr b="1" lang="en"/>
              <a:t>Increase consistency</a:t>
            </a:r>
            <a:r>
              <a:rPr lang="en"/>
              <a:t> and reliability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</a:pPr>
            <a:r>
              <a:rPr b="1" lang="en"/>
              <a:t>Scale operations </a:t>
            </a:r>
            <a:r>
              <a:rPr lang="en"/>
              <a:t>more efficiently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</a:pPr>
            <a:r>
              <a:rPr b="1" lang="en"/>
              <a:t>Free up</a:t>
            </a:r>
            <a:r>
              <a:rPr lang="en"/>
              <a:t> human </a:t>
            </a:r>
            <a:r>
              <a:rPr b="1" lang="en"/>
              <a:t>resources </a:t>
            </a:r>
            <a:r>
              <a:rPr lang="en"/>
              <a:t>for creative work</a:t>
            </a:r>
            <a:endParaRPr/>
          </a:p>
        </p:txBody>
      </p:sp>
      <p:sp>
        <p:nvSpPr>
          <p:cNvPr id="250" name="Google Shape;250;p3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Automate?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Selenium is a powerful tool for controlling web browsers through Python.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Selenium - Web Automation</a:t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1" name="Google Shape;261;p33"/>
          <p:cNvGrpSpPr/>
          <p:nvPr/>
        </p:nvGrpSpPr>
        <p:grpSpPr>
          <a:xfrm>
            <a:off x="1307950" y="1785625"/>
            <a:ext cx="6500800" cy="2738750"/>
            <a:chOff x="1307950" y="1938025"/>
            <a:chExt cx="6500800" cy="2738750"/>
          </a:xfrm>
        </p:grpSpPr>
        <p:pic>
          <p:nvPicPr>
            <p:cNvPr id="262" name="Google Shape;262;p33"/>
            <p:cNvPicPr preferRelativeResize="0"/>
            <p:nvPr/>
          </p:nvPicPr>
          <p:blipFill rotWithShape="1">
            <a:blip r:embed="rId3">
              <a:alphaModFix/>
            </a:blip>
            <a:srcRect b="0" l="764" r="1176" t="0"/>
            <a:stretch/>
          </p:blipFill>
          <p:spPr>
            <a:xfrm>
              <a:off x="1307950" y="2447925"/>
              <a:ext cx="6500800" cy="222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3"/>
            <p:cNvPicPr preferRelativeResize="0"/>
            <p:nvPr/>
          </p:nvPicPr>
          <p:blipFill rotWithShape="1">
            <a:blip r:embed="rId4">
              <a:alphaModFix/>
            </a:blip>
            <a:srcRect b="0" l="1261" r="958" t="0"/>
            <a:stretch/>
          </p:blipFill>
          <p:spPr>
            <a:xfrm>
              <a:off x="1307950" y="1938025"/>
              <a:ext cx="6500800" cy="542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Selenium can simulate user interactions with webpage elements.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Interacting with Elements</a:t>
            </a: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650" y="1519250"/>
            <a:ext cx="6562725" cy="32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Waiting mechanisms ensure elements are available before interacting with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Waiting for Elements</a:t>
            </a: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25" y="1905000"/>
            <a:ext cx="661035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Selenium can interact with JavaScript alerts, confirms, and prompts.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Alerts and Popups</a:t>
            </a: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063" y="1724025"/>
            <a:ext cx="6619875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Selenium can capture screenshots for debugging or documentation.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Taking Screenshots</a:t>
            </a: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538" y="1771650"/>
            <a:ext cx="66389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>
            <p:ph type="title"/>
          </p:nvPr>
        </p:nvSpPr>
        <p:spPr>
          <a:xfrm>
            <a:off x="2145797" y="1406675"/>
            <a:ext cx="2862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 and Keyboard</a:t>
            </a:r>
            <a:endParaRPr/>
          </a:p>
        </p:txBody>
      </p:sp>
      <p:sp>
        <p:nvSpPr>
          <p:cNvPr id="305" name="Google Shape;305;p38"/>
          <p:cNvSpPr txBox="1"/>
          <p:nvPr>
            <p:ph idx="1" type="subTitle"/>
          </p:nvPr>
        </p:nvSpPr>
        <p:spPr>
          <a:xfrm>
            <a:off x="2145800" y="1915775"/>
            <a:ext cx="21390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PyAUTOGUI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8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307" name="Google Shape;307;p38"/>
          <p:cNvSpPr txBox="1"/>
          <p:nvPr>
            <p:ph idx="3" type="subTitle"/>
          </p:nvPr>
        </p:nvSpPr>
        <p:spPr>
          <a:xfrm>
            <a:off x="5910975" y="1991975"/>
            <a:ext cx="27765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schedule, time</a:t>
            </a:r>
            <a:endParaRPr/>
          </a:p>
        </p:txBody>
      </p:sp>
      <p:sp>
        <p:nvSpPr>
          <p:cNvPr id="308" name="Google Shape;308;p38"/>
          <p:cNvSpPr txBox="1"/>
          <p:nvPr>
            <p:ph idx="4" type="title"/>
          </p:nvPr>
        </p:nvSpPr>
        <p:spPr>
          <a:xfrm>
            <a:off x="2145796" y="3068675"/>
            <a:ext cx="324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Files and Emails</a:t>
            </a:r>
            <a:endParaRPr/>
          </a:p>
        </p:txBody>
      </p:sp>
      <p:sp>
        <p:nvSpPr>
          <p:cNvPr id="309" name="Google Shape;309;p38"/>
          <p:cNvSpPr txBox="1"/>
          <p:nvPr>
            <p:ph idx="5" type="subTitle"/>
          </p:nvPr>
        </p:nvSpPr>
        <p:spPr>
          <a:xfrm>
            <a:off x="2145800" y="3425375"/>
            <a:ext cx="29964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os, shutil and glob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email and smtplib</a:t>
            </a:r>
            <a:endParaRPr/>
          </a:p>
        </p:txBody>
      </p:sp>
      <p:sp>
        <p:nvSpPr>
          <p:cNvPr id="310" name="Google Shape;310;p38"/>
          <p:cNvSpPr txBox="1"/>
          <p:nvPr>
            <p:ph idx="6" type="title"/>
          </p:nvPr>
        </p:nvSpPr>
        <p:spPr>
          <a:xfrm>
            <a:off x="5911003" y="3068675"/>
            <a:ext cx="2933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Extraction</a:t>
            </a:r>
            <a:endParaRPr/>
          </a:p>
        </p:txBody>
      </p:sp>
      <p:sp>
        <p:nvSpPr>
          <p:cNvPr id="311" name="Google Shape;311;p38"/>
          <p:cNvSpPr txBox="1"/>
          <p:nvPr>
            <p:ph idx="7" type="subTitle"/>
          </p:nvPr>
        </p:nvSpPr>
        <p:spPr>
          <a:xfrm>
            <a:off x="5910971" y="3425375"/>
            <a:ext cx="28446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BeautifulSoup</a:t>
            </a:r>
            <a:endParaRPr/>
          </a:p>
        </p:txBody>
      </p:sp>
      <p:sp>
        <p:nvSpPr>
          <p:cNvPr id="312" name="Google Shape;312;p38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types of automation</a:t>
            </a:r>
            <a:endParaRPr/>
          </a:p>
        </p:txBody>
      </p:sp>
      <p:sp>
        <p:nvSpPr>
          <p:cNvPr id="313" name="Google Shape;313;p38"/>
          <p:cNvSpPr/>
          <p:nvPr/>
        </p:nvSpPr>
        <p:spPr>
          <a:xfrm>
            <a:off x="1094007" y="16352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8"/>
          <p:cNvSpPr/>
          <p:nvPr/>
        </p:nvSpPr>
        <p:spPr>
          <a:xfrm>
            <a:off x="1094007" y="30686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8"/>
          <p:cNvSpPr/>
          <p:nvPr/>
        </p:nvSpPr>
        <p:spPr>
          <a:xfrm>
            <a:off x="4859182" y="16352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8"/>
          <p:cNvSpPr/>
          <p:nvPr/>
        </p:nvSpPr>
        <p:spPr>
          <a:xfrm>
            <a:off x="4859182" y="30686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8"/>
          <p:cNvSpPr/>
          <p:nvPr/>
        </p:nvSpPr>
        <p:spPr>
          <a:xfrm>
            <a:off x="8050000" y="4289825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525" y="1774000"/>
            <a:ext cx="538350" cy="5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701" y="1815800"/>
            <a:ext cx="538350" cy="5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3013" y="3237688"/>
            <a:ext cx="561375" cy="5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0525" y="3220025"/>
            <a:ext cx="596700" cy="5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