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Bebas Neue"/>
      <p:regular r:id="rId21"/>
    </p:embeddedFont>
    <p:embeddedFont>
      <p:font typeface="Poppins SemiBold"/>
      <p:regular r:id="rId22"/>
      <p:bold r:id="rId23"/>
      <p:italic r:id="rId24"/>
      <p:boldItalic r:id="rId25"/>
    </p:embeddedFont>
    <p:embeddedFont>
      <p:font typeface="PT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PoppinsSemiBold-regular.fntdata"/><Relationship Id="rId21" Type="http://schemas.openxmlformats.org/officeDocument/2006/relationships/font" Target="fonts/BebasNeue-regular.fntdata"/><Relationship Id="rId24" Type="http://schemas.openxmlformats.org/officeDocument/2006/relationships/font" Target="fonts/PoppinsSemiBold-italic.fntdata"/><Relationship Id="rId23" Type="http://schemas.openxmlformats.org/officeDocument/2006/relationships/font" Target="fonts/Poppins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-regular.fntdata"/><Relationship Id="rId25" Type="http://schemas.openxmlformats.org/officeDocument/2006/relationships/font" Target="fonts/PoppinsSemiBold-boldItalic.fntdata"/><Relationship Id="rId28" Type="http://schemas.openxmlformats.org/officeDocument/2006/relationships/font" Target="fonts/PTSans-italic.fntdata"/><Relationship Id="rId27" Type="http://schemas.openxmlformats.org/officeDocument/2006/relationships/font" Target="fonts/PT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T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oppins-regular.fntdata"/><Relationship Id="rId16" Type="http://schemas.openxmlformats.org/officeDocument/2006/relationships/slide" Target="slides/slide12.xml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b9277216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3b9277216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bd436b35b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bd436b35b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2bd436b35b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2bd436b35b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4287e2f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4287e2f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4287e2f8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4287e2f8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2bd436b35b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2bd436b35b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4287e2f8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44287e2f8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b9277216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3b9277216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4287e2f8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4287e2f8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b9277216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3b9277216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APIs and Data Consuming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data from other services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>
            <p:ph idx="3" type="subTitle"/>
          </p:nvPr>
        </p:nvSpPr>
        <p:spPr>
          <a:xfrm>
            <a:off x="713250" y="1137625"/>
            <a:ext cx="7762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check the response status: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200s: Success (200 OK, 201 Created)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300s: Redirection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400s: Client errors (404 Not Found, 401 Unauthorized)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500s: Server errors</a:t>
            </a:r>
            <a:endParaRPr/>
          </a:p>
        </p:txBody>
      </p:sp>
      <p:sp>
        <p:nvSpPr>
          <p:cNvPr id="317" name="Google Shape;317;p3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API Responses</a:t>
            </a: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850" y="2581275"/>
            <a:ext cx="7353300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/>
          <p:nvPr>
            <p:ph type="title"/>
          </p:nvPr>
        </p:nvSpPr>
        <p:spPr>
          <a:xfrm>
            <a:off x="2145797" y="1635275"/>
            <a:ext cx="2883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</a:t>
            </a:r>
            <a:endParaRPr/>
          </a:p>
        </p:txBody>
      </p:sp>
      <p:sp>
        <p:nvSpPr>
          <p:cNvPr id="326" name="Google Shape;326;p40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Always read the documentation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0"/>
          <p:cNvSpPr txBox="1"/>
          <p:nvPr>
            <p:ph idx="2" type="title"/>
          </p:nvPr>
        </p:nvSpPr>
        <p:spPr>
          <a:xfrm>
            <a:off x="5911001" y="1635275"/>
            <a:ext cx="25482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Authentication</a:t>
            </a:r>
            <a:endParaRPr/>
          </a:p>
        </p:txBody>
      </p:sp>
      <p:sp>
        <p:nvSpPr>
          <p:cNvPr id="328" name="Google Shape;328;p40"/>
          <p:cNvSpPr txBox="1"/>
          <p:nvPr>
            <p:ph idx="3" type="subTitle"/>
          </p:nvPr>
        </p:nvSpPr>
        <p:spPr>
          <a:xfrm>
            <a:off x="5910975" y="1991975"/>
            <a:ext cx="2776500" cy="7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Keep your credentials secure</a:t>
            </a:r>
            <a:endParaRPr/>
          </a:p>
        </p:txBody>
      </p:sp>
      <p:sp>
        <p:nvSpPr>
          <p:cNvPr id="329" name="Google Shape;329;p40"/>
          <p:cNvSpPr txBox="1"/>
          <p:nvPr>
            <p:ph idx="4" type="title"/>
          </p:nvPr>
        </p:nvSpPr>
        <p:spPr>
          <a:xfrm>
            <a:off x="2145796" y="3068675"/>
            <a:ext cx="318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 handling</a:t>
            </a:r>
            <a:endParaRPr/>
          </a:p>
        </p:txBody>
      </p:sp>
      <p:sp>
        <p:nvSpPr>
          <p:cNvPr id="330" name="Google Shape;330;p40"/>
          <p:cNvSpPr txBox="1"/>
          <p:nvPr>
            <p:ph idx="5" type="subTitle"/>
          </p:nvPr>
        </p:nvSpPr>
        <p:spPr>
          <a:xfrm>
            <a:off x="2145800" y="3425375"/>
            <a:ext cx="2256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H</a:t>
            </a:r>
            <a:r>
              <a:rPr lang="en"/>
              <a:t>andle errors with try-except blocks</a:t>
            </a:r>
            <a:endParaRPr/>
          </a:p>
        </p:txBody>
      </p:sp>
      <p:sp>
        <p:nvSpPr>
          <p:cNvPr id="331" name="Google Shape;331;p40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Rate limits</a:t>
            </a:r>
            <a:endParaRPr/>
          </a:p>
        </p:txBody>
      </p:sp>
      <p:sp>
        <p:nvSpPr>
          <p:cNvPr id="332" name="Google Shape;332;p40"/>
          <p:cNvSpPr txBox="1"/>
          <p:nvPr>
            <p:ph idx="7" type="subTitle"/>
          </p:nvPr>
        </p:nvSpPr>
        <p:spPr>
          <a:xfrm>
            <a:off x="5910971" y="3425375"/>
            <a:ext cx="28446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/>
              <a:t>Respect API rate limits</a:t>
            </a:r>
            <a:endParaRPr/>
          </a:p>
        </p:txBody>
      </p:sp>
      <p:sp>
        <p:nvSpPr>
          <p:cNvPr id="333" name="Google Shape;333;p40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sp>
        <p:nvSpPr>
          <p:cNvPr id="334" name="Google Shape;334;p40"/>
          <p:cNvSpPr/>
          <p:nvPr/>
        </p:nvSpPr>
        <p:spPr>
          <a:xfrm>
            <a:off x="1094007" y="16352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0"/>
          <p:cNvSpPr/>
          <p:nvPr/>
        </p:nvSpPr>
        <p:spPr>
          <a:xfrm>
            <a:off x="1094007" y="30686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0"/>
          <p:cNvSpPr/>
          <p:nvPr/>
        </p:nvSpPr>
        <p:spPr>
          <a:xfrm>
            <a:off x="4859182" y="16352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0"/>
          <p:cNvSpPr/>
          <p:nvPr/>
        </p:nvSpPr>
        <p:spPr>
          <a:xfrm>
            <a:off x="4859182" y="3068675"/>
            <a:ext cx="899400" cy="8994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8" name="Google Shape;338;p40"/>
          <p:cNvGrpSpPr/>
          <p:nvPr/>
        </p:nvGrpSpPr>
        <p:grpSpPr>
          <a:xfrm>
            <a:off x="1399309" y="1918881"/>
            <a:ext cx="288797" cy="332188"/>
            <a:chOff x="-42971725" y="3217825"/>
            <a:chExt cx="275675" cy="317125"/>
          </a:xfrm>
        </p:grpSpPr>
        <p:sp>
          <p:nvSpPr>
            <p:cNvPr id="339" name="Google Shape;339;p40"/>
            <p:cNvSpPr/>
            <p:nvPr/>
          </p:nvSpPr>
          <p:spPr>
            <a:xfrm>
              <a:off x="-42951250" y="3279250"/>
              <a:ext cx="233950" cy="152050"/>
            </a:xfrm>
            <a:custGeom>
              <a:rect b="b" l="l" r="r" t="t"/>
              <a:pathLst>
                <a:path extrusionOk="0" h="6082" w="9358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-42971725" y="3451750"/>
              <a:ext cx="275675" cy="83200"/>
            </a:xfrm>
            <a:custGeom>
              <a:rect b="b" l="l" r="r" t="t"/>
              <a:pathLst>
                <a:path extrusionOk="0" h="3328" w="11027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-42866975" y="3217825"/>
              <a:ext cx="63025" cy="40975"/>
            </a:xfrm>
            <a:custGeom>
              <a:rect b="b" l="l" r="r" t="t"/>
              <a:pathLst>
                <a:path extrusionOk="0" h="1639" w="2521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40"/>
          <p:cNvSpPr/>
          <p:nvPr/>
        </p:nvSpPr>
        <p:spPr>
          <a:xfrm>
            <a:off x="5141790" y="1922848"/>
            <a:ext cx="334184" cy="324254"/>
          </a:xfrm>
          <a:custGeom>
            <a:rect b="b" l="l" r="r" t="t"/>
            <a:pathLst>
              <a:path extrusionOk="0" h="12382" w="1276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3" name="Google Shape;343;p40"/>
          <p:cNvGrpSpPr/>
          <p:nvPr/>
        </p:nvGrpSpPr>
        <p:grpSpPr>
          <a:xfrm>
            <a:off x="1409208" y="3352844"/>
            <a:ext cx="268997" cy="331062"/>
            <a:chOff x="-39248625" y="3588600"/>
            <a:chExt cx="256775" cy="316050"/>
          </a:xfrm>
        </p:grpSpPr>
        <p:sp>
          <p:nvSpPr>
            <p:cNvPr id="344" name="Google Shape;344;p40"/>
            <p:cNvSpPr/>
            <p:nvPr/>
          </p:nvSpPr>
          <p:spPr>
            <a:xfrm>
              <a:off x="-39248625" y="3588600"/>
              <a:ext cx="256775" cy="316050"/>
            </a:xfrm>
            <a:custGeom>
              <a:rect b="b" l="l" r="r" t="t"/>
              <a:pathLst>
                <a:path extrusionOk="0" h="12642" w="10271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-39076150" y="3684875"/>
              <a:ext cx="84300" cy="80300"/>
            </a:xfrm>
            <a:custGeom>
              <a:rect b="b" l="l" r="r" t="t"/>
              <a:pathLst>
                <a:path extrusionOk="0" h="3212" w="3372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" name="Google Shape;346;p40"/>
          <p:cNvGrpSpPr/>
          <p:nvPr/>
        </p:nvGrpSpPr>
        <p:grpSpPr>
          <a:xfrm>
            <a:off x="5142196" y="3366553"/>
            <a:ext cx="333373" cy="303644"/>
            <a:chOff x="-40745125" y="3632900"/>
            <a:chExt cx="318225" cy="289875"/>
          </a:xfrm>
        </p:grpSpPr>
        <p:sp>
          <p:nvSpPr>
            <p:cNvPr id="347" name="Google Shape;347;p40"/>
            <p:cNvSpPr/>
            <p:nvPr/>
          </p:nvSpPr>
          <p:spPr>
            <a:xfrm>
              <a:off x="-40745125" y="3632900"/>
              <a:ext cx="300125" cy="82725"/>
            </a:xfrm>
            <a:custGeom>
              <a:rect b="b" l="l" r="r" t="t"/>
              <a:pathLst>
                <a:path extrusionOk="0" h="3309" w="12005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-40508050" y="3736075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-40466300" y="3736875"/>
              <a:ext cx="39400" cy="82725"/>
            </a:xfrm>
            <a:custGeom>
              <a:rect b="b" l="l" r="r" t="t"/>
              <a:pathLst>
                <a:path extrusionOk="0" h="3309" w="1576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-40723050" y="3736075"/>
              <a:ext cx="194550" cy="82725"/>
            </a:xfrm>
            <a:custGeom>
              <a:rect b="b" l="l" r="r" t="t"/>
              <a:pathLst>
                <a:path extrusionOk="0" h="3309" w="7782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-40681325" y="3839250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-40639575" y="3840825"/>
              <a:ext cx="190625" cy="81950"/>
            </a:xfrm>
            <a:custGeom>
              <a:rect b="b" l="l" r="r" t="t"/>
              <a:pathLst>
                <a:path extrusionOk="0" h="3278" w="7625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-40745125" y="3840050"/>
              <a:ext cx="43350" cy="82725"/>
            </a:xfrm>
            <a:custGeom>
              <a:rect b="b" l="l" r="r" t="t"/>
              <a:pathLst>
                <a:path extrusionOk="0" h="3309" w="1734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40"/>
          <p:cNvSpPr/>
          <p:nvPr/>
        </p:nvSpPr>
        <p:spPr>
          <a:xfrm>
            <a:off x="8050000" y="4289825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1"/>
          <p:cNvPicPr preferRelativeResize="0"/>
          <p:nvPr/>
        </p:nvPicPr>
        <p:blipFill rotWithShape="1">
          <a:blip r:embed="rId3">
            <a:alphaModFix/>
          </a:blip>
          <a:srcRect b="0" l="16897" r="5342" t="13696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60" name="Google Shape;360;p41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code time!</a:t>
            </a:r>
            <a:endParaRPr/>
          </a:p>
        </p:txBody>
      </p:sp>
      <p:cxnSp>
        <p:nvCxnSpPr>
          <p:cNvPr id="361" name="Google Shape;361;p41"/>
          <p:cNvCxnSpPr/>
          <p:nvPr/>
        </p:nvCxnSpPr>
        <p:spPr>
          <a:xfrm>
            <a:off x="3915300" y="358758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2" name="Google Shape;362;p41"/>
          <p:cNvSpPr/>
          <p:nvPr/>
        </p:nvSpPr>
        <p:spPr>
          <a:xfrm>
            <a:off x="6547625" y="38733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1"/>
          <p:cNvSpPr/>
          <p:nvPr/>
        </p:nvSpPr>
        <p:spPr>
          <a:xfrm>
            <a:off x="568742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1"/>
          <p:cNvSpPr/>
          <p:nvPr/>
        </p:nvSpPr>
        <p:spPr>
          <a:xfrm>
            <a:off x="1780025" y="7985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APIs?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of an API as a waiter in a</a:t>
            </a:r>
            <a:r>
              <a:rPr lang="en"/>
              <a:t> </a:t>
            </a:r>
            <a:r>
              <a:rPr lang="en"/>
              <a:t>restaurant: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 (the client) order food from the menu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waiter (API) takes your request to the kitchen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kitchen (server) prepares what you ordered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waiter returns with your food (data)</a:t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5" name="Google Shape;245;p31"/>
          <p:cNvPicPr preferRelativeResize="0"/>
          <p:nvPr/>
        </p:nvPicPr>
        <p:blipFill rotWithShape="1">
          <a:blip r:embed="rId3">
            <a:alphaModFix/>
          </a:blip>
          <a:srcRect b="15406" l="0" r="0" t="15413"/>
          <a:stretch/>
        </p:blipFill>
        <p:spPr>
          <a:xfrm>
            <a:off x="209050" y="3093024"/>
            <a:ext cx="2881200" cy="161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APIs?</a:t>
            </a:r>
            <a:endParaRPr/>
          </a:p>
        </p:txBody>
      </p:sp>
      <p:sp>
        <p:nvSpPr>
          <p:cNvPr id="251" name="Google Shape;251;p32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APIs enable developers to: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Access functionality from other applications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Retrieve data from external services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Integrate different systems together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Build on existing platforms without reinventing the wheel</a:t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3" name="Google Shape;253;p32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4" name="Google Shape;2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50" y="3093024"/>
            <a:ext cx="2881201" cy="161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type="title"/>
          </p:nvPr>
        </p:nvSpPr>
        <p:spPr>
          <a:xfrm>
            <a:off x="969750" y="4158600"/>
            <a:ext cx="4727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Example: Weather API</a:t>
            </a:r>
            <a:endParaRPr/>
          </a:p>
        </p:txBody>
      </p:sp>
      <p:cxnSp>
        <p:nvCxnSpPr>
          <p:cNvPr id="260" name="Google Shape;260;p33"/>
          <p:cNvCxnSpPr/>
          <p:nvPr/>
        </p:nvCxnSpPr>
        <p:spPr>
          <a:xfrm>
            <a:off x="969750" y="3996600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1" name="Google Shape;261;p33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3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3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3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75" y="1725788"/>
            <a:ext cx="735330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/>
              <a:t>APIs typically exchange data in structured formats: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●"/>
            </a:pPr>
            <a:r>
              <a:rPr lang="en"/>
              <a:t>JSON (JavaScript Object Notation) - Most common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●"/>
            </a:pPr>
            <a:r>
              <a:rPr lang="en"/>
              <a:t>XML (eXtensible Markup Language)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●"/>
            </a:pPr>
            <a:r>
              <a:rPr lang="en"/>
              <a:t>YAML (YAML Ain't Markup Language)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data formats</a:t>
            </a:r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575" y="2621075"/>
            <a:ext cx="74485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Python's requests library makes it easy to work with APIs:</a:t>
            </a:r>
            <a:endParaRPr/>
          </a:p>
        </p:txBody>
      </p:sp>
      <p:sp>
        <p:nvSpPr>
          <p:cNvPr id="280" name="Google Shape;280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requests in Python</a:t>
            </a:r>
            <a:endParaRPr/>
          </a:p>
        </p:txBody>
      </p:sp>
      <p:sp>
        <p:nvSpPr>
          <p:cNvPr id="281" name="Google Shape;281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825" y="1508650"/>
            <a:ext cx="737235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APIs require authentication 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Identify users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Control access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Track usage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Protect private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authentication methods: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API Keys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OAuth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JWT (JSON Web Tokens)</a:t>
            </a:r>
            <a:endParaRPr/>
          </a:p>
        </p:txBody>
      </p:sp>
      <p:sp>
        <p:nvSpPr>
          <p:cNvPr id="289" name="Google Shape;289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Authentication</a:t>
            </a:r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>
            <p:ph type="title"/>
          </p:nvPr>
        </p:nvSpPr>
        <p:spPr>
          <a:xfrm>
            <a:off x="969750" y="4158600"/>
            <a:ext cx="6438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Authentication Example - API Key</a:t>
            </a:r>
            <a:endParaRPr/>
          </a:p>
        </p:txBody>
      </p:sp>
      <p:cxnSp>
        <p:nvCxnSpPr>
          <p:cNvPr id="297" name="Google Shape;297;p37"/>
          <p:cNvCxnSpPr/>
          <p:nvPr/>
        </p:nvCxnSpPr>
        <p:spPr>
          <a:xfrm>
            <a:off x="969750" y="3996600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8" name="Google Shape;298;p37"/>
          <p:cNvSpPr/>
          <p:nvPr/>
        </p:nvSpPr>
        <p:spPr>
          <a:xfrm>
            <a:off x="6472350" y="43799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7"/>
          <p:cNvSpPr/>
          <p:nvPr/>
        </p:nvSpPr>
        <p:spPr>
          <a:xfrm>
            <a:off x="6940063" y="36156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7"/>
          <p:cNvSpPr/>
          <p:nvPr/>
        </p:nvSpPr>
        <p:spPr>
          <a:xfrm>
            <a:off x="-928950" y="-964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7967400" y="324797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50" y="1859138"/>
            <a:ext cx="737235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>
            <p:ph idx="3" type="subTitle"/>
          </p:nvPr>
        </p:nvSpPr>
        <p:spPr>
          <a:xfrm>
            <a:off x="713250" y="1137625"/>
            <a:ext cx="7762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Parameters allow you to customize your API requests.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This creates a URL like: https://api.example.com/search?q=python&amp;limit=10</a:t>
            </a:r>
            <a:endParaRPr/>
          </a:p>
        </p:txBody>
      </p:sp>
      <p:sp>
        <p:nvSpPr>
          <p:cNvPr id="308" name="Google Shape;308;p38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 Parameters</a:t>
            </a:r>
            <a:endParaRPr/>
          </a:p>
        </p:txBody>
      </p:sp>
      <p:sp>
        <p:nvSpPr>
          <p:cNvPr id="309" name="Google Shape;309;p38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8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38"/>
          <p:cNvPicPr preferRelativeResize="0"/>
          <p:nvPr/>
        </p:nvPicPr>
        <p:blipFill rotWithShape="1">
          <a:blip r:embed="rId3">
            <a:alphaModFix/>
          </a:blip>
          <a:srcRect b="24625" l="0" r="0" t="0"/>
          <a:stretch/>
        </p:blipFill>
        <p:spPr>
          <a:xfrm>
            <a:off x="1295400" y="1838325"/>
            <a:ext cx="6553200" cy="1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