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Bebas Neue"/>
      <p:regular r:id="rId21"/>
    </p:embeddedFont>
    <p:embeddedFont>
      <p:font typeface="Poppins SemiBold"/>
      <p:regular r:id="rId22"/>
      <p:bold r:id="rId23"/>
      <p:italic r:id="rId24"/>
      <p:boldItalic r:id="rId25"/>
    </p:embeddedFont>
    <p:embeddedFont>
      <p:font typeface="PT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PoppinsSemiBold-regular.fntdata"/><Relationship Id="rId21" Type="http://schemas.openxmlformats.org/officeDocument/2006/relationships/font" Target="fonts/BebasNeue-regular.fntdata"/><Relationship Id="rId24" Type="http://schemas.openxmlformats.org/officeDocument/2006/relationships/font" Target="fonts/PoppinsSemiBold-italic.fntdata"/><Relationship Id="rId23" Type="http://schemas.openxmlformats.org/officeDocument/2006/relationships/font" Target="fonts/Poppins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-regular.fntdata"/><Relationship Id="rId25" Type="http://schemas.openxmlformats.org/officeDocument/2006/relationships/font" Target="fonts/PoppinsSemiBold-boldItalic.fntdata"/><Relationship Id="rId28" Type="http://schemas.openxmlformats.org/officeDocument/2006/relationships/font" Target="fonts/PTSans-italic.fntdata"/><Relationship Id="rId27" Type="http://schemas.openxmlformats.org/officeDocument/2006/relationships/font" Target="fonts/PT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oppins-regular.fntdata"/><Relationship Id="rId16" Type="http://schemas.openxmlformats.org/officeDocument/2006/relationships/slide" Target="slides/slide12.xml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542a2456f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3542a2456f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542a245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3542a245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2bd436b35b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2bd436b35b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bd436b35b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bd436b35b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3542a2456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3542a2456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542a2456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542a2456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542a245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3542a245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542a2456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3542a2456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542a2456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3542a2456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bd436b35b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2bd436b35b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50145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Object Oriented Programming (OOP)</a:t>
            </a:r>
            <a:endParaRPr sz="3600"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31695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Classes, objects, attributes and methods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__init__</a:t>
            </a:r>
            <a:r>
              <a:rPr lang="en"/>
              <a:t> method is a special method that runs when an object is created. It initializes the object's attributes.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__init__</a:t>
            </a:r>
            <a:r>
              <a:rPr lang="en"/>
              <a:t> ensures </a:t>
            </a:r>
            <a:r>
              <a:rPr lang="en"/>
              <a:t>every object is properly initialized.</a:t>
            </a:r>
            <a:endParaRPr/>
          </a:p>
        </p:txBody>
      </p:sp>
      <p:sp>
        <p:nvSpPr>
          <p:cNvPr id="344" name="Google Shape;344;p3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__init__ </a:t>
            </a:r>
            <a:r>
              <a:rPr lang="en"/>
              <a:t>method</a:t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7" name="Google Shape;3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325" y="1912875"/>
            <a:ext cx="3537975" cy="11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Class </a:t>
            </a:r>
            <a:r>
              <a:rPr lang="en"/>
              <a:t>– A blueprint for creating objects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Object </a:t>
            </a:r>
            <a:r>
              <a:rPr lang="en"/>
              <a:t>– An instance of a class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Attributes </a:t>
            </a:r>
            <a:r>
              <a:rPr lang="en"/>
              <a:t>– Variables that store object data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Methods </a:t>
            </a:r>
            <a:r>
              <a:rPr lang="en"/>
              <a:t>– Functions inside a class that define object behavior</a:t>
            </a:r>
            <a:endParaRPr/>
          </a:p>
        </p:txBody>
      </p:sp>
      <p:sp>
        <p:nvSpPr>
          <p:cNvPr id="353" name="Google Shape;353;p40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and Using Objects</a:t>
            </a:r>
            <a:endParaRPr/>
          </a:p>
        </p:txBody>
      </p:sp>
      <p:sp>
        <p:nvSpPr>
          <p:cNvPr id="354" name="Google Shape;354;p40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0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1"/>
          <p:cNvPicPr preferRelativeResize="0"/>
          <p:nvPr/>
        </p:nvPicPr>
        <p:blipFill rotWithShape="1">
          <a:blip r:embed="rId3">
            <a:alphaModFix/>
          </a:blip>
          <a:srcRect b="0" l="16897" r="5342" t="13696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61" name="Google Shape;361;p41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code time!</a:t>
            </a:r>
            <a:endParaRPr/>
          </a:p>
        </p:txBody>
      </p:sp>
      <p:cxnSp>
        <p:nvCxnSpPr>
          <p:cNvPr id="362" name="Google Shape;362;p41"/>
          <p:cNvCxnSpPr/>
          <p:nvPr/>
        </p:nvCxnSpPr>
        <p:spPr>
          <a:xfrm>
            <a:off x="3915300" y="358758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41"/>
          <p:cNvSpPr/>
          <p:nvPr/>
        </p:nvSpPr>
        <p:spPr>
          <a:xfrm>
            <a:off x="6547625" y="38733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1"/>
          <p:cNvSpPr/>
          <p:nvPr/>
        </p:nvSpPr>
        <p:spPr>
          <a:xfrm>
            <a:off x="568742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1"/>
          <p:cNvSpPr/>
          <p:nvPr/>
        </p:nvSpPr>
        <p:spPr>
          <a:xfrm>
            <a:off x="1780025" y="7985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51894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Object Oriented Programming?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Object-Oriented Programming (OOP) is a programming paradigm that models real-world objects using code.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Organizes code into objects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Promotes reusability and modularity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Helps manage complex programs</a:t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Class </a:t>
            </a:r>
            <a:r>
              <a:rPr lang="en"/>
              <a:t>– A blueprint for creating objects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Object </a:t>
            </a:r>
            <a:r>
              <a:rPr lang="en"/>
              <a:t>– An instance of a class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Attributes </a:t>
            </a:r>
            <a:r>
              <a:rPr lang="en"/>
              <a:t>– Variables inside a class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Methods </a:t>
            </a:r>
            <a:r>
              <a:rPr lang="en"/>
              <a:t>– Functions inside a class that define object behavior</a:t>
            </a:r>
            <a:endParaRPr/>
          </a:p>
        </p:txBody>
      </p:sp>
      <p:sp>
        <p:nvSpPr>
          <p:cNvPr id="250" name="Google Shape;250;p3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Class </a:t>
            </a:r>
            <a:r>
              <a:rPr lang="en"/>
              <a:t>– A blueprint for creating objects</a:t>
            </a:r>
            <a:endParaRPr/>
          </a:p>
        </p:txBody>
      </p:sp>
      <p:sp>
        <p:nvSpPr>
          <p:cNvPr id="258" name="Google Shape;258;p3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</a:t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950" y="2125813"/>
            <a:ext cx="517207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/>
          <p:nvPr/>
        </p:nvSpPr>
        <p:spPr>
          <a:xfrm>
            <a:off x="1625525" y="2285750"/>
            <a:ext cx="900900" cy="23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Class </a:t>
            </a:r>
            <a:r>
              <a:rPr lang="en"/>
              <a:t>– A blueprint for creating objects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Object </a:t>
            </a:r>
            <a:r>
              <a:rPr lang="en"/>
              <a:t>– An instance of a class</a:t>
            </a:r>
            <a:endParaRPr/>
          </a:p>
        </p:txBody>
      </p:sp>
      <p:sp>
        <p:nvSpPr>
          <p:cNvPr id="268" name="Google Shape;268;p3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</a:t>
            </a:r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550" y="2354413"/>
            <a:ext cx="517207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/>
          <p:nvPr/>
        </p:nvSpPr>
        <p:spPr>
          <a:xfrm>
            <a:off x="1183263" y="4172725"/>
            <a:ext cx="4332900" cy="47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3" name="Google Shape;27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7550" y="4230838"/>
            <a:ext cx="412432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Class </a:t>
            </a:r>
            <a:r>
              <a:rPr lang="en"/>
              <a:t>– A blueprint for creating objects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Object </a:t>
            </a:r>
            <a:r>
              <a:rPr lang="en"/>
              <a:t>– An instance of a class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Attributes </a:t>
            </a:r>
            <a:r>
              <a:rPr lang="en"/>
              <a:t>– Variables inside a class</a:t>
            </a:r>
            <a:endParaRPr/>
          </a:p>
        </p:txBody>
      </p:sp>
      <p:sp>
        <p:nvSpPr>
          <p:cNvPr id="279" name="Google Shape;279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</a:t>
            </a: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875" y="2842663"/>
            <a:ext cx="517207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/>
          <p:nvPr/>
        </p:nvSpPr>
        <p:spPr>
          <a:xfrm>
            <a:off x="1701275" y="3423500"/>
            <a:ext cx="1456200" cy="43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Class </a:t>
            </a:r>
            <a:r>
              <a:rPr lang="en"/>
              <a:t>– A blueprint for creating objects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Object </a:t>
            </a:r>
            <a:r>
              <a:rPr lang="en"/>
              <a:t>– An instance of a class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Attributes </a:t>
            </a:r>
            <a:r>
              <a:rPr lang="en"/>
              <a:t>– Variables inside a class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b="1" lang="en"/>
              <a:t>Methods </a:t>
            </a:r>
            <a:r>
              <a:rPr lang="en"/>
              <a:t>– Functions inside a class that define object behavior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</a:t>
            </a:r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475" y="3264463"/>
            <a:ext cx="51720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>
            <p:ph type="title"/>
          </p:nvPr>
        </p:nvSpPr>
        <p:spPr>
          <a:xfrm>
            <a:off x="713225" y="768100"/>
            <a:ext cx="7717500" cy="478200"/>
          </a:xfrm>
          <a:prstGeom prst="rect">
            <a:avLst/>
          </a:prstGeom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‘Is’ Methods</a:t>
            </a: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713225" y="2669488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9" name="Google Shape;299;p37"/>
          <p:cNvGrpSpPr/>
          <p:nvPr/>
        </p:nvGrpSpPr>
        <p:grpSpPr>
          <a:xfrm>
            <a:off x="996812" y="2967887"/>
            <a:ext cx="332227" cy="302601"/>
            <a:chOff x="-40745125" y="3632900"/>
            <a:chExt cx="318225" cy="289875"/>
          </a:xfrm>
        </p:grpSpPr>
        <p:sp>
          <p:nvSpPr>
            <p:cNvPr id="300" name="Google Shape;300;p37"/>
            <p:cNvSpPr/>
            <p:nvPr/>
          </p:nvSpPr>
          <p:spPr>
            <a:xfrm>
              <a:off x="-40745125" y="3632900"/>
              <a:ext cx="300125" cy="82725"/>
            </a:xfrm>
            <a:custGeom>
              <a:rect b="b" l="l" r="r" t="t"/>
              <a:pathLst>
                <a:path extrusionOk="0" h="3309" w="12005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  <a:effectLst>
              <a:outerShdw blurRad="600075" rotWithShape="0" algn="bl" dir="5400000" dist="19050">
                <a:srgbClr val="19191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-40508050" y="3736075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  <a:effectLst>
              <a:outerShdw blurRad="600075" rotWithShape="0" algn="bl" dir="5400000" dist="19050">
                <a:srgbClr val="19191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-40466300" y="3736875"/>
              <a:ext cx="39400" cy="82725"/>
            </a:xfrm>
            <a:custGeom>
              <a:rect b="b" l="l" r="r" t="t"/>
              <a:pathLst>
                <a:path extrusionOk="0" h="3309" w="1576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  <a:effectLst>
              <a:outerShdw blurRad="600075" rotWithShape="0" algn="bl" dir="5400000" dist="19050">
                <a:srgbClr val="19191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-40723050" y="3736075"/>
              <a:ext cx="194550" cy="82725"/>
            </a:xfrm>
            <a:custGeom>
              <a:rect b="b" l="l" r="r" t="t"/>
              <a:pathLst>
                <a:path extrusionOk="0" h="3309" w="7782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  <a:effectLst>
              <a:outerShdw blurRad="600075" rotWithShape="0" algn="bl" dir="5400000" dist="19050">
                <a:srgbClr val="19191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-40681325" y="3839250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  <a:effectLst>
              <a:outerShdw blurRad="600075" rotWithShape="0" algn="bl" dir="5400000" dist="19050">
                <a:srgbClr val="19191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-40639575" y="3840825"/>
              <a:ext cx="190625" cy="81950"/>
            </a:xfrm>
            <a:custGeom>
              <a:rect b="b" l="l" r="r" t="t"/>
              <a:pathLst>
                <a:path extrusionOk="0" h="3278" w="7625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  <a:effectLst>
              <a:outerShdw blurRad="600075" rotWithShape="0" algn="bl" dir="5400000" dist="19050">
                <a:srgbClr val="19191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-40745125" y="3840050"/>
              <a:ext cx="43350" cy="82725"/>
            </a:xfrm>
            <a:custGeom>
              <a:rect b="b" l="l" r="r" t="t"/>
              <a:pathLst>
                <a:path extrusionOk="0" h="3309" w="1734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  <a:effectLst>
              <a:outerShdw blurRad="600075" rotWithShape="0" algn="bl" dir="5400000" dist="19050">
                <a:srgbClr val="19191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" name="Google Shape;307;p37"/>
          <p:cNvSpPr txBox="1"/>
          <p:nvPr/>
        </p:nvSpPr>
        <p:spPr>
          <a:xfrm>
            <a:off x="1765025" y="2669500"/>
            <a:ext cx="1983900" cy="356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Boolean result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1765025" y="3172600"/>
            <a:ext cx="1983900" cy="542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Use these functions to check whether ALL the characters in a string are of a given type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4105925" y="2669500"/>
            <a:ext cx="1983900" cy="356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isalpha()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4105925" y="3026200"/>
            <a:ext cx="1983900" cy="542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alphabet letters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6446825" y="2669500"/>
            <a:ext cx="1983900" cy="356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islower()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6446825" y="3026200"/>
            <a:ext cx="1983900" cy="542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lowercase letters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37"/>
          <p:cNvSpPr txBox="1"/>
          <p:nvPr/>
        </p:nvSpPr>
        <p:spPr>
          <a:xfrm>
            <a:off x="4105925" y="1477413"/>
            <a:ext cx="1983900" cy="356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isdigit()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4105925" y="1834113"/>
            <a:ext cx="1983900" cy="542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digits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6446825" y="1477413"/>
            <a:ext cx="1983900" cy="356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isalnum()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6446825" y="1834113"/>
            <a:ext cx="1983900" cy="542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letters or digits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p37"/>
          <p:cNvSpPr txBox="1"/>
          <p:nvPr/>
        </p:nvSpPr>
        <p:spPr>
          <a:xfrm>
            <a:off x="4105925" y="3861563"/>
            <a:ext cx="1983900" cy="356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isupper()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4105925" y="4218263"/>
            <a:ext cx="1983900" cy="542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uppercase letters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37"/>
          <p:cNvSpPr txBox="1"/>
          <p:nvPr/>
        </p:nvSpPr>
        <p:spPr>
          <a:xfrm>
            <a:off x="6446825" y="3861563"/>
            <a:ext cx="1983900" cy="356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isspace()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0" name="Google Shape;320;p37"/>
          <p:cNvSpPr txBox="1"/>
          <p:nvPr/>
        </p:nvSpPr>
        <p:spPr>
          <a:xfrm>
            <a:off x="6446825" y="4218263"/>
            <a:ext cx="1983900" cy="5427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blank spaces (spaces, line breaks or tabulation)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21" name="Google Shape;321;p37"/>
          <p:cNvCxnSpPr>
            <a:stCxn id="307" idx="3"/>
            <a:endCxn id="313" idx="1"/>
          </p:cNvCxnSpPr>
          <p:nvPr/>
        </p:nvCxnSpPr>
        <p:spPr>
          <a:xfrm flipH="1" rot="10800000">
            <a:off x="3748925" y="1655650"/>
            <a:ext cx="357000" cy="1192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</p:cxnSp>
      <p:cxnSp>
        <p:nvCxnSpPr>
          <p:cNvPr id="322" name="Google Shape;322;p37"/>
          <p:cNvCxnSpPr>
            <a:stCxn id="307" idx="3"/>
            <a:endCxn id="309" idx="1"/>
          </p:cNvCxnSpPr>
          <p:nvPr/>
        </p:nvCxnSpPr>
        <p:spPr>
          <a:xfrm>
            <a:off x="3748925" y="2847850"/>
            <a:ext cx="357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</p:cxnSp>
      <p:cxnSp>
        <p:nvCxnSpPr>
          <p:cNvPr id="323" name="Google Shape;323;p37"/>
          <p:cNvCxnSpPr>
            <a:stCxn id="307" idx="3"/>
            <a:endCxn id="317" idx="1"/>
          </p:cNvCxnSpPr>
          <p:nvPr/>
        </p:nvCxnSpPr>
        <p:spPr>
          <a:xfrm>
            <a:off x="3748925" y="2847850"/>
            <a:ext cx="357000" cy="1192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</p:cxnSp>
      <p:cxnSp>
        <p:nvCxnSpPr>
          <p:cNvPr id="324" name="Google Shape;324;p37"/>
          <p:cNvCxnSpPr>
            <a:stCxn id="313" idx="3"/>
            <a:endCxn id="315" idx="1"/>
          </p:cNvCxnSpPr>
          <p:nvPr/>
        </p:nvCxnSpPr>
        <p:spPr>
          <a:xfrm>
            <a:off x="6089825" y="1655763"/>
            <a:ext cx="35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</p:cxnSp>
      <p:cxnSp>
        <p:nvCxnSpPr>
          <p:cNvPr id="325" name="Google Shape;325;p37"/>
          <p:cNvCxnSpPr>
            <a:stCxn id="309" idx="3"/>
            <a:endCxn id="311" idx="1"/>
          </p:cNvCxnSpPr>
          <p:nvPr/>
        </p:nvCxnSpPr>
        <p:spPr>
          <a:xfrm>
            <a:off x="6089825" y="2847850"/>
            <a:ext cx="35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</p:cxnSp>
      <p:cxnSp>
        <p:nvCxnSpPr>
          <p:cNvPr id="326" name="Google Shape;326;p37"/>
          <p:cNvCxnSpPr>
            <a:stCxn id="317" idx="3"/>
            <a:endCxn id="319" idx="1"/>
          </p:cNvCxnSpPr>
          <p:nvPr/>
        </p:nvCxnSpPr>
        <p:spPr>
          <a:xfrm>
            <a:off x="6089825" y="4039913"/>
            <a:ext cx="35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600075" rotWithShape="0" algn="bl" dir="5400000" dist="19050">
              <a:srgbClr val="191919">
                <a:alpha val="50000"/>
              </a:srgbClr>
            </a:outerShdw>
          </a:effectLst>
        </p:spPr>
      </p:cxnSp>
      <p:sp>
        <p:nvSpPr>
          <p:cNvPr id="327" name="Google Shape;327;p37"/>
          <p:cNvSpPr/>
          <p:nvPr/>
        </p:nvSpPr>
        <p:spPr>
          <a:xfrm>
            <a:off x="7118900" y="-7907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8115325" y="220750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600075" rotWithShape="0" algn="bl">
              <a:srgbClr val="19191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7"/>
          <p:cNvSpPr txBox="1"/>
          <p:nvPr>
            <p:ph type="title"/>
          </p:nvPr>
        </p:nvSpPr>
        <p:spPr>
          <a:xfrm>
            <a:off x="318450" y="16385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Remember this?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/>
              <a:t>class </a:t>
            </a:r>
            <a:r>
              <a:rPr lang="en"/>
              <a:t>defines a structure, and an </a:t>
            </a:r>
            <a:r>
              <a:rPr b="1" lang="en"/>
              <a:t>object </a:t>
            </a:r>
            <a:r>
              <a:rPr lang="en"/>
              <a:t>is an instance of that structure.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Objects store data and have behaviors.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You can create multiple instances from the same class.</a:t>
            </a:r>
            <a:endParaRPr/>
          </a:p>
        </p:txBody>
      </p:sp>
      <p:sp>
        <p:nvSpPr>
          <p:cNvPr id="335" name="Google Shape;335;p38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and Using Objects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8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8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425" y="1793550"/>
            <a:ext cx="440055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