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Bebas Neue"/>
      <p:regular r:id="rId19"/>
    </p:embeddedFont>
    <p:embeddedFont>
      <p:font typeface="Poppins SemiBold"/>
      <p:regular r:id="rId20"/>
      <p:bold r:id="rId21"/>
      <p:italic r:id="rId22"/>
      <p:boldItalic r:id="rId23"/>
    </p:embeddedFont>
    <p:embeddedFont>
      <p:font typeface="PT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regular.fntdata"/><Relationship Id="rId22" Type="http://schemas.openxmlformats.org/officeDocument/2006/relationships/font" Target="fonts/PoppinsSemiBold-italic.fntdata"/><Relationship Id="rId21" Type="http://schemas.openxmlformats.org/officeDocument/2006/relationships/font" Target="fonts/PoppinsSemiBold-bold.fntdata"/><Relationship Id="rId24" Type="http://schemas.openxmlformats.org/officeDocument/2006/relationships/font" Target="fonts/PTSans-regular.fntdata"/><Relationship Id="rId23" Type="http://schemas.openxmlformats.org/officeDocument/2006/relationships/font" Target="fonts/Poppins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italic.fntdata"/><Relationship Id="rId25" Type="http://schemas.openxmlformats.org/officeDocument/2006/relationships/font" Target="fonts/PTSans-bold.fntdata"/><Relationship Id="rId27" Type="http://schemas.openxmlformats.org/officeDocument/2006/relationships/font" Target="fonts/PT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oppins-regular.fntdata"/><Relationship Id="rId14" Type="http://schemas.openxmlformats.org/officeDocument/2006/relationships/slide" Target="slides/slide10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BebasNeue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bd436b35b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2bd436b35b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bd436b35b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bd436b35b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bd436b35b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bd436b35b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f9a370b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f9a370b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f9a370b2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f9a370b2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f9a370b2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2f9a370b2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2f9a370b2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2f9a370b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2bd436b35b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2bd436b35b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Functions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32550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great way to </a:t>
            </a:r>
            <a:r>
              <a:rPr lang="en"/>
              <a:t>perform</a:t>
            </a:r>
            <a:r>
              <a:rPr lang="en"/>
              <a:t> specific tasks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15" name="Google Shape;315;p39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code time!</a:t>
            </a:r>
            <a:endParaRPr/>
          </a:p>
        </p:txBody>
      </p:sp>
      <p:cxnSp>
        <p:nvCxnSpPr>
          <p:cNvPr id="316" name="Google Shape;316;p39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39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functions?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are </a:t>
            </a:r>
            <a:r>
              <a:rPr b="1" lang="en"/>
              <a:t>reusable blocks of code </a:t>
            </a:r>
            <a:r>
              <a:rPr lang="en"/>
              <a:t>that perform specific tasks. They help make programs: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Easier to read - Organizing code into smaller sections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More efficient - Avoid repeating the same code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Reusable - Call the same function multiple times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create a function in Python, use the </a:t>
            </a:r>
            <a:r>
              <a:rPr b="1" lang="en"/>
              <a:t>def </a:t>
            </a:r>
            <a:r>
              <a:rPr lang="en"/>
              <a:t>keyword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</a:t>
            </a:r>
            <a:r>
              <a:rPr b="1" lang="en"/>
              <a:t>call</a:t>
            </a:r>
            <a:r>
              <a:rPr lang="en"/>
              <a:t> (execute) a function, use () after the function name.</a:t>
            </a:r>
            <a:endParaRPr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and calling Functions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213" y="1596938"/>
            <a:ext cx="397192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338" y="3335200"/>
            <a:ext cx="29337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can </a:t>
            </a:r>
            <a:r>
              <a:rPr b="1" lang="en"/>
              <a:t>accept input values</a:t>
            </a:r>
            <a:r>
              <a:rPr lang="en"/>
              <a:t> (parameters) to work with </a:t>
            </a:r>
            <a:r>
              <a:rPr b="1" lang="en"/>
              <a:t>different data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Parameters </a:t>
            </a:r>
            <a:r>
              <a:rPr lang="en"/>
              <a:t>allow functions to be more flexible.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Arguments </a:t>
            </a:r>
            <a:r>
              <a:rPr lang="en"/>
              <a:t>are the actual values passed to the function</a:t>
            </a:r>
            <a:endParaRPr/>
          </a:p>
        </p:txBody>
      </p:sp>
      <p:sp>
        <p:nvSpPr>
          <p:cNvPr id="260" name="Google Shape;260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 and Arguments</a:t>
            </a:r>
            <a:endParaRPr/>
          </a:p>
        </p:txBody>
      </p:sp>
      <p:sp>
        <p:nvSpPr>
          <p:cNvPr id="261" name="Google Shape;261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425" y="1613350"/>
            <a:ext cx="31051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return</a:t>
            </a:r>
            <a:r>
              <a:rPr lang="en"/>
              <a:t> statement is used to send back a value to where the function is called.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Without </a:t>
            </a:r>
            <a:r>
              <a:rPr lang="en"/>
              <a:t>a return statement, the function simply executes but doesn’t store any result.</a:t>
            </a:r>
            <a:endParaRPr/>
          </a:p>
        </p:txBody>
      </p:sp>
      <p:sp>
        <p:nvSpPr>
          <p:cNvPr id="269" name="Google Shape;269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and output -&gt; Return</a:t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1714500"/>
            <a:ext cx="19240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can have default values for </a:t>
            </a:r>
            <a:r>
              <a:rPr lang="en"/>
              <a:t>parameters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b="1" lang="en"/>
              <a:t>When an argument is optional</a:t>
            </a:r>
            <a:r>
              <a:rPr lang="en"/>
              <a:t>, default values are </a:t>
            </a:r>
            <a:r>
              <a:rPr b="1" lang="en"/>
              <a:t>useful</a:t>
            </a:r>
            <a:r>
              <a:rPr lang="en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If no value is provided, the function uses the </a:t>
            </a:r>
            <a:r>
              <a:rPr b="1" lang="en"/>
              <a:t>default</a:t>
            </a:r>
            <a:r>
              <a:rPr lang="en"/>
              <a:t>.</a:t>
            </a:r>
            <a:endParaRPr/>
          </a:p>
        </p:txBody>
      </p:sp>
      <p:sp>
        <p:nvSpPr>
          <p:cNvPr id="278" name="Google Shape;278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parameters</a:t>
            </a: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875" y="1628775"/>
            <a:ext cx="27622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function has multiple parameters, it is useful to use the keyword arguments for clarity.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Keyword arguments </a:t>
            </a:r>
            <a:r>
              <a:rPr b="1" lang="en"/>
              <a:t>avoid confusion</a:t>
            </a:r>
            <a:r>
              <a:rPr lang="en"/>
              <a:t> when passing multiple values.</a:t>
            </a:r>
            <a:endParaRPr/>
          </a:p>
        </p:txBody>
      </p:sp>
      <p:sp>
        <p:nvSpPr>
          <p:cNvPr id="287" name="Google Shape;287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parameters</a:t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888" y="1790700"/>
            <a:ext cx="56102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 inside a function have </a:t>
            </a:r>
            <a:r>
              <a:rPr b="1" lang="en"/>
              <a:t>local scope</a:t>
            </a:r>
            <a:r>
              <a:rPr lang="en"/>
              <a:t>, meaning they exist only within the function.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Variables inside a function </a:t>
            </a:r>
            <a:r>
              <a:rPr b="1" lang="en"/>
              <a:t>cannot be accessed outside</a:t>
            </a:r>
            <a:r>
              <a:rPr lang="en"/>
              <a:t>.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Variables defined outside the function can be used inside them, but </a:t>
            </a:r>
            <a:r>
              <a:rPr b="1" lang="en"/>
              <a:t>be careful with similar names.</a:t>
            </a:r>
            <a:endParaRPr b="1"/>
          </a:p>
        </p:txBody>
      </p:sp>
      <p:sp>
        <p:nvSpPr>
          <p:cNvPr id="296" name="Google Shape;296;p37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of variables</a:t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title"/>
          </p:nvPr>
        </p:nvSpPr>
        <p:spPr>
          <a:xfrm>
            <a:off x="1058350" y="4156600"/>
            <a:ext cx="4727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of variables - Example</a:t>
            </a:r>
            <a:endParaRPr/>
          </a:p>
        </p:txBody>
      </p:sp>
      <p:cxnSp>
        <p:nvCxnSpPr>
          <p:cNvPr id="304" name="Google Shape;304;p38"/>
          <p:cNvCxnSpPr/>
          <p:nvPr/>
        </p:nvCxnSpPr>
        <p:spPr>
          <a:xfrm>
            <a:off x="958675" y="4156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p38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750" y="927675"/>
            <a:ext cx="4626016" cy="30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