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Poppins"/>
      <p:regular r:id="rId21"/>
      <p:bold r:id="rId22"/>
      <p:italic r:id="rId23"/>
      <p:boldItalic r:id="rId24"/>
    </p:embeddedFont>
    <p:embeddedFont>
      <p:font typeface="Bebas Neue"/>
      <p:regular r:id="rId25"/>
    </p:embeddedFont>
    <p:embeddedFont>
      <p:font typeface="Poppins SemiBold"/>
      <p:regular r:id="rId26"/>
      <p:bold r:id="rId27"/>
      <p:italic r:id="rId28"/>
      <p:boldItalic r:id="rId29"/>
    </p:embeddedFont>
    <p:embeddedFont>
      <p:font typeface="PT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SemiBold-regular.fntdata"/><Relationship Id="rId25" Type="http://schemas.openxmlformats.org/officeDocument/2006/relationships/font" Target="fonts/BebasNeue-regular.fntdata"/><Relationship Id="rId28" Type="http://schemas.openxmlformats.org/officeDocument/2006/relationships/font" Target="fonts/PoppinsSemiBold-italic.fntdata"/><Relationship Id="rId27" Type="http://schemas.openxmlformats.org/officeDocument/2006/relationships/font" Target="fonts/PoppinsSemi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SemiBol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TSans-bold.fntdata"/><Relationship Id="rId30" Type="http://schemas.openxmlformats.org/officeDocument/2006/relationships/font" Target="fonts/PTSans-regular.fntdata"/><Relationship Id="rId11" Type="http://schemas.openxmlformats.org/officeDocument/2006/relationships/slide" Target="slides/slide7.xml"/><Relationship Id="rId33" Type="http://schemas.openxmlformats.org/officeDocument/2006/relationships/font" Target="fonts/PTSans-boldItalic.fntdata"/><Relationship Id="rId10" Type="http://schemas.openxmlformats.org/officeDocument/2006/relationships/slide" Target="slides/slide6.xml"/><Relationship Id="rId32" Type="http://schemas.openxmlformats.org/officeDocument/2006/relationships/font" Target="fonts/PT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2bd436b35b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2bd436b35b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2bd436b35b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2bd436b35b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2bd436b35b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2bd436b35b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2bd436b35b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2bd436b35b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cdc6cee93_0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2cdc6cee93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2bd436b35b_0_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2bd436b35b_0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2bd436b35b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2bd436b35b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da052de2e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da052de2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bd436b35b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2bd436b35b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bd436b35b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2bd436b35b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2bd436b35b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2bd436b35b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bd436b35b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2bd436b35b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2bd436b35b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2bd436b35b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bd436b35b_0_8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2bd436b35b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Data Structures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Lists, Tuples, Dictionaries, and Sets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dictionary stores data in a key: value format, allowing quick lookups.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Features: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Fast access using keys instead of indexes.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Keys must be unique, but values can be repeated.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Can store different data types (numbers, lists, other dictionaries).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Mutable – you can add, remove, or change items.</a:t>
            </a:r>
            <a:endParaRPr/>
          </a:p>
        </p:txBody>
      </p:sp>
      <p:sp>
        <p:nvSpPr>
          <p:cNvPr id="345" name="Google Shape;345;p3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Dictionaries</a:t>
            </a: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8" name="Google Shape;3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625" y="3686438"/>
            <a:ext cx="49911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 txBox="1"/>
          <p:nvPr>
            <p:ph type="title"/>
          </p:nvPr>
        </p:nvSpPr>
        <p:spPr>
          <a:xfrm>
            <a:off x="969750" y="3381325"/>
            <a:ext cx="65652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Dictionaries - Example code</a:t>
            </a:r>
            <a:endParaRPr/>
          </a:p>
        </p:txBody>
      </p:sp>
      <p:cxnSp>
        <p:nvCxnSpPr>
          <p:cNvPr id="354" name="Google Shape;354;p40"/>
          <p:cNvCxnSpPr/>
          <p:nvPr/>
        </p:nvCxnSpPr>
        <p:spPr>
          <a:xfrm>
            <a:off x="969750" y="312907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5" name="Google Shape;355;p40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0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0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0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925" y="1314725"/>
            <a:ext cx="51435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1"/>
          <p:cNvSpPr txBox="1"/>
          <p:nvPr>
            <p:ph type="title"/>
          </p:nvPr>
        </p:nvSpPr>
        <p:spPr>
          <a:xfrm>
            <a:off x="969750" y="3381325"/>
            <a:ext cx="65652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Dictionaries - Example code 2</a:t>
            </a:r>
            <a:endParaRPr/>
          </a:p>
        </p:txBody>
      </p:sp>
      <p:cxnSp>
        <p:nvCxnSpPr>
          <p:cNvPr id="365" name="Google Shape;365;p41"/>
          <p:cNvCxnSpPr/>
          <p:nvPr/>
        </p:nvCxnSpPr>
        <p:spPr>
          <a:xfrm>
            <a:off x="969750" y="312907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41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1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1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1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0" name="Google Shape;3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500" y="1829075"/>
            <a:ext cx="31432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Lists</a:t>
            </a:r>
            <a:endParaRPr/>
          </a:p>
        </p:txBody>
      </p:sp>
      <p:sp>
        <p:nvSpPr>
          <p:cNvPr id="376" name="Google Shape;376;p4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Ordered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Mutable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Allow duplicates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Sets</a:t>
            </a:r>
            <a:endParaRPr/>
          </a:p>
        </p:txBody>
      </p:sp>
      <p:sp>
        <p:nvSpPr>
          <p:cNvPr id="378" name="Google Shape;378;p42"/>
          <p:cNvSpPr txBox="1"/>
          <p:nvPr>
            <p:ph idx="3" type="subTitle"/>
          </p:nvPr>
        </p:nvSpPr>
        <p:spPr>
          <a:xfrm>
            <a:off x="5910975" y="1991975"/>
            <a:ext cx="27765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Unordered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Mutable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No duplicates allowed</a:t>
            </a:r>
            <a:endParaRPr/>
          </a:p>
        </p:txBody>
      </p:sp>
      <p:sp>
        <p:nvSpPr>
          <p:cNvPr id="379" name="Google Shape;379;p4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Tuples</a:t>
            </a:r>
            <a:endParaRPr/>
          </a:p>
        </p:txBody>
      </p:sp>
      <p:sp>
        <p:nvSpPr>
          <p:cNvPr id="380" name="Google Shape;380;p42"/>
          <p:cNvSpPr txBox="1"/>
          <p:nvPr>
            <p:ph idx="5" type="subTitle"/>
          </p:nvPr>
        </p:nvSpPr>
        <p:spPr>
          <a:xfrm>
            <a:off x="2145800" y="3425375"/>
            <a:ext cx="2256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Ordered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Immutable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Allows duplicates</a:t>
            </a:r>
            <a:endParaRPr/>
          </a:p>
        </p:txBody>
      </p:sp>
      <p:sp>
        <p:nvSpPr>
          <p:cNvPr id="381" name="Google Shape;381;p4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Dictionaries</a:t>
            </a:r>
            <a:endParaRPr/>
          </a:p>
        </p:txBody>
      </p:sp>
      <p:sp>
        <p:nvSpPr>
          <p:cNvPr id="382" name="Google Shape;382;p42"/>
          <p:cNvSpPr txBox="1"/>
          <p:nvPr>
            <p:ph idx="7" type="subTitle"/>
          </p:nvPr>
        </p:nvSpPr>
        <p:spPr>
          <a:xfrm>
            <a:off x="5910971" y="3425375"/>
            <a:ext cx="28446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Ordered*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Mutable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No duplicate keys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Summary</a:t>
            </a:r>
            <a:endParaRPr/>
          </a:p>
        </p:txBody>
      </p:sp>
      <p:sp>
        <p:nvSpPr>
          <p:cNvPr id="384" name="Google Shape;384;p42"/>
          <p:cNvSpPr/>
          <p:nvPr/>
        </p:nvSpPr>
        <p:spPr>
          <a:xfrm>
            <a:off x="1094007" y="16352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2"/>
          <p:cNvSpPr/>
          <p:nvPr/>
        </p:nvSpPr>
        <p:spPr>
          <a:xfrm>
            <a:off x="1094007" y="30686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2"/>
          <p:cNvSpPr/>
          <p:nvPr/>
        </p:nvSpPr>
        <p:spPr>
          <a:xfrm>
            <a:off x="4859182" y="16352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2"/>
          <p:cNvSpPr/>
          <p:nvPr/>
        </p:nvSpPr>
        <p:spPr>
          <a:xfrm>
            <a:off x="4859182" y="30686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" name="Google Shape;388;p42"/>
          <p:cNvGrpSpPr/>
          <p:nvPr/>
        </p:nvGrpSpPr>
        <p:grpSpPr>
          <a:xfrm>
            <a:off x="1399309" y="1918881"/>
            <a:ext cx="288797" cy="332188"/>
            <a:chOff x="-42971725" y="3217825"/>
            <a:chExt cx="275675" cy="317125"/>
          </a:xfrm>
        </p:grpSpPr>
        <p:sp>
          <p:nvSpPr>
            <p:cNvPr id="389" name="Google Shape;389;p42"/>
            <p:cNvSpPr/>
            <p:nvPr/>
          </p:nvSpPr>
          <p:spPr>
            <a:xfrm>
              <a:off x="-42951250" y="3279250"/>
              <a:ext cx="233950" cy="152050"/>
            </a:xfrm>
            <a:custGeom>
              <a:rect b="b" l="l" r="r" t="t"/>
              <a:pathLst>
                <a:path extrusionOk="0" h="6082" w="9358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-42971725" y="3451750"/>
              <a:ext cx="275675" cy="83200"/>
            </a:xfrm>
            <a:custGeom>
              <a:rect b="b" l="l" r="r" t="t"/>
              <a:pathLst>
                <a:path extrusionOk="0" h="3328" w="11027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-42866975" y="3217825"/>
              <a:ext cx="63025" cy="40975"/>
            </a:xfrm>
            <a:custGeom>
              <a:rect b="b" l="l" r="r" t="t"/>
              <a:pathLst>
                <a:path extrusionOk="0" h="1639" w="2521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2" name="Google Shape;392;p42"/>
          <p:cNvSpPr/>
          <p:nvPr/>
        </p:nvSpPr>
        <p:spPr>
          <a:xfrm>
            <a:off x="5141790" y="1922848"/>
            <a:ext cx="334184" cy="324254"/>
          </a:xfrm>
          <a:custGeom>
            <a:rect b="b" l="l" r="r" t="t"/>
            <a:pathLst>
              <a:path extrusionOk="0" h="12382" w="1276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3" name="Google Shape;393;p42"/>
          <p:cNvGrpSpPr/>
          <p:nvPr/>
        </p:nvGrpSpPr>
        <p:grpSpPr>
          <a:xfrm>
            <a:off x="1409208" y="3352844"/>
            <a:ext cx="268997" cy="331062"/>
            <a:chOff x="-39248625" y="3588600"/>
            <a:chExt cx="256775" cy="316050"/>
          </a:xfrm>
        </p:grpSpPr>
        <p:sp>
          <p:nvSpPr>
            <p:cNvPr id="394" name="Google Shape;394;p42"/>
            <p:cNvSpPr/>
            <p:nvPr/>
          </p:nvSpPr>
          <p:spPr>
            <a:xfrm>
              <a:off x="-39248625" y="3588600"/>
              <a:ext cx="256775" cy="316050"/>
            </a:xfrm>
            <a:custGeom>
              <a:rect b="b" l="l" r="r" t="t"/>
              <a:pathLst>
                <a:path extrusionOk="0" h="12642" w="10271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-39076150" y="3684875"/>
              <a:ext cx="84300" cy="80300"/>
            </a:xfrm>
            <a:custGeom>
              <a:rect b="b" l="l" r="r" t="t"/>
              <a:pathLst>
                <a:path extrusionOk="0" h="3212" w="3372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42"/>
          <p:cNvGrpSpPr/>
          <p:nvPr/>
        </p:nvGrpSpPr>
        <p:grpSpPr>
          <a:xfrm>
            <a:off x="5142196" y="3366553"/>
            <a:ext cx="333373" cy="303644"/>
            <a:chOff x="-40745125" y="3632900"/>
            <a:chExt cx="318225" cy="289875"/>
          </a:xfrm>
        </p:grpSpPr>
        <p:sp>
          <p:nvSpPr>
            <p:cNvPr id="397" name="Google Shape;397;p42"/>
            <p:cNvSpPr/>
            <p:nvPr/>
          </p:nvSpPr>
          <p:spPr>
            <a:xfrm>
              <a:off x="-40745125" y="3632900"/>
              <a:ext cx="300125" cy="82725"/>
            </a:xfrm>
            <a:custGeom>
              <a:rect b="b" l="l" r="r" t="t"/>
              <a:pathLst>
                <a:path extrusionOk="0" h="3309" w="12005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-40508050" y="3736075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-40466300" y="3736875"/>
              <a:ext cx="39400" cy="82725"/>
            </a:xfrm>
            <a:custGeom>
              <a:rect b="b" l="l" r="r" t="t"/>
              <a:pathLst>
                <a:path extrusionOk="0" h="3309" w="1576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-40723050" y="3736075"/>
              <a:ext cx="194550" cy="82725"/>
            </a:xfrm>
            <a:custGeom>
              <a:rect b="b" l="l" r="r" t="t"/>
              <a:pathLst>
                <a:path extrusionOk="0" h="3309" w="7782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-40681325" y="3839250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-40639575" y="3840825"/>
              <a:ext cx="190625" cy="81950"/>
            </a:xfrm>
            <a:custGeom>
              <a:rect b="b" l="l" r="r" t="t"/>
              <a:pathLst>
                <a:path extrusionOk="0" h="3278" w="7625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-40745125" y="3840050"/>
              <a:ext cx="43350" cy="82725"/>
            </a:xfrm>
            <a:custGeom>
              <a:rect b="b" l="l" r="r" t="t"/>
              <a:pathLst>
                <a:path extrusionOk="0" h="3309" w="1734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4" name="Google Shape;404;p42"/>
          <p:cNvSpPr/>
          <p:nvPr/>
        </p:nvSpPr>
        <p:spPr>
          <a:xfrm>
            <a:off x="8050000" y="4289825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2"/>
          <p:cNvSpPr txBox="1"/>
          <p:nvPr>
            <p:ph idx="5" type="subTitle"/>
          </p:nvPr>
        </p:nvSpPr>
        <p:spPr>
          <a:xfrm>
            <a:off x="1688100" y="4687275"/>
            <a:ext cx="22560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after Python 3.7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43"/>
          <p:cNvGrpSpPr/>
          <p:nvPr/>
        </p:nvGrpSpPr>
        <p:grpSpPr>
          <a:xfrm>
            <a:off x="4727212" y="1259724"/>
            <a:ext cx="3703627" cy="2624051"/>
            <a:chOff x="4727175" y="1326115"/>
            <a:chExt cx="3516213" cy="2491267"/>
          </a:xfrm>
        </p:grpSpPr>
        <p:sp>
          <p:nvSpPr>
            <p:cNvPr id="411" name="Google Shape;411;p43"/>
            <p:cNvSpPr/>
            <p:nvPr/>
          </p:nvSpPr>
          <p:spPr>
            <a:xfrm>
              <a:off x="5829659" y="3242606"/>
              <a:ext cx="1311341" cy="574776"/>
            </a:xfrm>
            <a:custGeom>
              <a:rect b="b" l="l" r="r" t="t"/>
              <a:pathLst>
                <a:path extrusionOk="0" h="15603" w="35598">
                  <a:moveTo>
                    <a:pt x="26985" y="0"/>
                  </a:moveTo>
                  <a:lnTo>
                    <a:pt x="8613" y="0"/>
                  </a:lnTo>
                  <a:lnTo>
                    <a:pt x="1" y="15603"/>
                  </a:lnTo>
                  <a:lnTo>
                    <a:pt x="35597" y="156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3"/>
            <p:cNvSpPr/>
            <p:nvPr/>
          </p:nvSpPr>
          <p:spPr>
            <a:xfrm>
              <a:off x="4727175" y="1326115"/>
              <a:ext cx="3516213" cy="2062200"/>
            </a:xfrm>
            <a:custGeom>
              <a:rect b="b" l="l" r="r" t="t"/>
              <a:pathLst>
                <a:path extrusionOk="0" h="55981" w="95452">
                  <a:moveTo>
                    <a:pt x="4431" y="0"/>
                  </a:moveTo>
                  <a:cubicBezTo>
                    <a:pt x="1977" y="0"/>
                    <a:pt x="1" y="1976"/>
                    <a:pt x="1" y="4430"/>
                  </a:cubicBezTo>
                  <a:lnTo>
                    <a:pt x="1" y="51552"/>
                  </a:lnTo>
                  <a:cubicBezTo>
                    <a:pt x="1" y="54006"/>
                    <a:pt x="1977" y="55980"/>
                    <a:pt x="4431" y="55980"/>
                  </a:cubicBezTo>
                  <a:lnTo>
                    <a:pt x="91021" y="55980"/>
                  </a:lnTo>
                  <a:cubicBezTo>
                    <a:pt x="93475" y="55980"/>
                    <a:pt x="95451" y="54006"/>
                    <a:pt x="95451" y="51552"/>
                  </a:cubicBezTo>
                  <a:lnTo>
                    <a:pt x="95451" y="4430"/>
                  </a:lnTo>
                  <a:cubicBezTo>
                    <a:pt x="95451" y="1976"/>
                    <a:pt x="93475" y="0"/>
                    <a:pt x="91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3"/>
            <p:cNvSpPr/>
            <p:nvPr/>
          </p:nvSpPr>
          <p:spPr>
            <a:xfrm>
              <a:off x="4904218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2" y="364"/>
                  </a:cubicBezTo>
                  <a:cubicBezTo>
                    <a:pt x="619" y="1"/>
                    <a:pt x="0" y="256"/>
                    <a:pt x="0" y="770"/>
                  </a:cubicBezTo>
                  <a:cubicBezTo>
                    <a:pt x="0" y="1088"/>
                    <a:pt x="258" y="1346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3"/>
            <p:cNvSpPr/>
            <p:nvPr/>
          </p:nvSpPr>
          <p:spPr>
            <a:xfrm>
              <a:off x="4986956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5" y="364"/>
                  </a:cubicBezTo>
                  <a:cubicBezTo>
                    <a:pt x="624" y="1"/>
                    <a:pt x="3" y="256"/>
                    <a:pt x="3" y="770"/>
                  </a:cubicBezTo>
                  <a:cubicBezTo>
                    <a:pt x="1" y="1085"/>
                    <a:pt x="259" y="1344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3"/>
            <p:cNvSpPr/>
            <p:nvPr/>
          </p:nvSpPr>
          <p:spPr>
            <a:xfrm>
              <a:off x="5069694" y="3215751"/>
              <a:ext cx="49620" cy="49583"/>
            </a:xfrm>
            <a:custGeom>
              <a:rect b="b" l="l" r="r" t="t"/>
              <a:pathLst>
                <a:path extrusionOk="0" h="1346" w="1347">
                  <a:moveTo>
                    <a:pt x="577" y="1346"/>
                  </a:moveTo>
                  <a:cubicBezTo>
                    <a:pt x="1088" y="1346"/>
                    <a:pt x="1346" y="727"/>
                    <a:pt x="983" y="364"/>
                  </a:cubicBezTo>
                  <a:cubicBezTo>
                    <a:pt x="622" y="1"/>
                    <a:pt x="1" y="256"/>
                    <a:pt x="1" y="770"/>
                  </a:cubicBezTo>
                  <a:cubicBezTo>
                    <a:pt x="1" y="1088"/>
                    <a:pt x="259" y="1346"/>
                    <a:pt x="577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43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Iterating data structures</a:t>
            </a:r>
            <a:endParaRPr/>
          </a:p>
        </p:txBody>
      </p:sp>
      <p:sp>
        <p:nvSpPr>
          <p:cNvPr id="417" name="Google Shape;417;p43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the for loop?</a:t>
            </a:r>
            <a:endParaRPr/>
          </a:p>
        </p:txBody>
      </p:sp>
      <p:cxnSp>
        <p:nvCxnSpPr>
          <p:cNvPr id="418" name="Google Shape;418;p43"/>
          <p:cNvCxnSpPr/>
          <p:nvPr/>
        </p:nvCxnSpPr>
        <p:spPr>
          <a:xfrm>
            <a:off x="713225" y="2551600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9" name="Google Shape;419;p43"/>
          <p:cNvPicPr preferRelativeResize="0"/>
          <p:nvPr/>
        </p:nvPicPr>
        <p:blipFill rotWithShape="1">
          <a:blip r:embed="rId3">
            <a:alphaModFix/>
          </a:blip>
          <a:srcRect b="2980" l="0" r="0" t="2990"/>
          <a:stretch/>
        </p:blipFill>
        <p:spPr>
          <a:xfrm>
            <a:off x="4872412" y="1390781"/>
            <a:ext cx="3413227" cy="173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4392890" y="1259726"/>
            <a:ext cx="4372411" cy="2624051"/>
            <a:chOff x="4727175" y="1326115"/>
            <a:chExt cx="3516213" cy="2491267"/>
          </a:xfrm>
        </p:grpSpPr>
        <p:sp>
          <p:nvSpPr>
            <p:cNvPr id="425" name="Google Shape;425;p44"/>
            <p:cNvSpPr/>
            <p:nvPr/>
          </p:nvSpPr>
          <p:spPr>
            <a:xfrm>
              <a:off x="5829659" y="3242606"/>
              <a:ext cx="1311341" cy="574776"/>
            </a:xfrm>
            <a:custGeom>
              <a:rect b="b" l="l" r="r" t="t"/>
              <a:pathLst>
                <a:path extrusionOk="0" h="15603" w="35598">
                  <a:moveTo>
                    <a:pt x="26985" y="0"/>
                  </a:moveTo>
                  <a:lnTo>
                    <a:pt x="8613" y="0"/>
                  </a:lnTo>
                  <a:lnTo>
                    <a:pt x="1" y="15603"/>
                  </a:lnTo>
                  <a:lnTo>
                    <a:pt x="35597" y="156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4727175" y="1326115"/>
              <a:ext cx="3516213" cy="2062200"/>
            </a:xfrm>
            <a:custGeom>
              <a:rect b="b" l="l" r="r" t="t"/>
              <a:pathLst>
                <a:path extrusionOk="0" h="55981" w="95452">
                  <a:moveTo>
                    <a:pt x="4431" y="0"/>
                  </a:moveTo>
                  <a:cubicBezTo>
                    <a:pt x="1977" y="0"/>
                    <a:pt x="1" y="1976"/>
                    <a:pt x="1" y="4430"/>
                  </a:cubicBezTo>
                  <a:lnTo>
                    <a:pt x="1" y="51552"/>
                  </a:lnTo>
                  <a:cubicBezTo>
                    <a:pt x="1" y="54006"/>
                    <a:pt x="1977" y="55980"/>
                    <a:pt x="4431" y="55980"/>
                  </a:cubicBezTo>
                  <a:lnTo>
                    <a:pt x="91021" y="55980"/>
                  </a:lnTo>
                  <a:cubicBezTo>
                    <a:pt x="93475" y="55980"/>
                    <a:pt x="95451" y="54006"/>
                    <a:pt x="95451" y="51552"/>
                  </a:cubicBezTo>
                  <a:lnTo>
                    <a:pt x="95451" y="4430"/>
                  </a:lnTo>
                  <a:cubicBezTo>
                    <a:pt x="95451" y="1976"/>
                    <a:pt x="93475" y="0"/>
                    <a:pt x="91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4904218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2" y="364"/>
                  </a:cubicBezTo>
                  <a:cubicBezTo>
                    <a:pt x="619" y="1"/>
                    <a:pt x="0" y="256"/>
                    <a:pt x="0" y="770"/>
                  </a:cubicBezTo>
                  <a:cubicBezTo>
                    <a:pt x="0" y="1088"/>
                    <a:pt x="258" y="1346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4986956" y="3215751"/>
              <a:ext cx="49583" cy="49583"/>
            </a:xfrm>
            <a:custGeom>
              <a:rect b="b" l="l" r="r" t="t"/>
              <a:pathLst>
                <a:path extrusionOk="0" h="1346" w="1346">
                  <a:moveTo>
                    <a:pt x="576" y="1346"/>
                  </a:moveTo>
                  <a:cubicBezTo>
                    <a:pt x="1088" y="1346"/>
                    <a:pt x="1346" y="727"/>
                    <a:pt x="985" y="364"/>
                  </a:cubicBezTo>
                  <a:cubicBezTo>
                    <a:pt x="624" y="1"/>
                    <a:pt x="3" y="256"/>
                    <a:pt x="3" y="770"/>
                  </a:cubicBezTo>
                  <a:cubicBezTo>
                    <a:pt x="1" y="1085"/>
                    <a:pt x="259" y="1344"/>
                    <a:pt x="576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069694" y="3215751"/>
              <a:ext cx="49620" cy="49583"/>
            </a:xfrm>
            <a:custGeom>
              <a:rect b="b" l="l" r="r" t="t"/>
              <a:pathLst>
                <a:path extrusionOk="0" h="1346" w="1347">
                  <a:moveTo>
                    <a:pt x="577" y="1346"/>
                  </a:moveTo>
                  <a:cubicBezTo>
                    <a:pt x="1088" y="1346"/>
                    <a:pt x="1346" y="727"/>
                    <a:pt x="983" y="364"/>
                  </a:cubicBezTo>
                  <a:cubicBezTo>
                    <a:pt x="622" y="1"/>
                    <a:pt x="1" y="256"/>
                    <a:pt x="1" y="770"/>
                  </a:cubicBezTo>
                  <a:cubicBezTo>
                    <a:pt x="1" y="1088"/>
                    <a:pt x="259" y="1346"/>
                    <a:pt x="577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0" name="Google Shape;430;p44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with a dictionary</a:t>
            </a:r>
            <a:endParaRPr/>
          </a:p>
        </p:txBody>
      </p:sp>
      <p:sp>
        <p:nvSpPr>
          <p:cNvPr id="431" name="Google Shape;431;p44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the for loop?</a:t>
            </a:r>
            <a:endParaRPr/>
          </a:p>
        </p:txBody>
      </p:sp>
      <p:cxnSp>
        <p:nvCxnSpPr>
          <p:cNvPr id="432" name="Google Shape;432;p44"/>
          <p:cNvCxnSpPr/>
          <p:nvPr/>
        </p:nvCxnSpPr>
        <p:spPr>
          <a:xfrm>
            <a:off x="713225" y="2551600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3" name="Google Shape;43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2850" y="1390775"/>
            <a:ext cx="4372400" cy="17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5"/>
          <p:cNvPicPr preferRelativeResize="0"/>
          <p:nvPr/>
        </p:nvPicPr>
        <p:blipFill rotWithShape="1">
          <a:blip r:embed="rId3">
            <a:alphaModFix/>
          </a:blip>
          <a:srcRect b="0" l="16897" r="5342" t="13696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39" name="Google Shape;439;p45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code time!</a:t>
            </a:r>
            <a:endParaRPr/>
          </a:p>
        </p:txBody>
      </p:sp>
      <p:cxnSp>
        <p:nvCxnSpPr>
          <p:cNvPr id="440" name="Google Shape;440;p45"/>
          <p:cNvCxnSpPr/>
          <p:nvPr/>
        </p:nvCxnSpPr>
        <p:spPr>
          <a:xfrm>
            <a:off x="3915300" y="358758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1" name="Google Shape;441;p45"/>
          <p:cNvSpPr/>
          <p:nvPr/>
        </p:nvSpPr>
        <p:spPr>
          <a:xfrm>
            <a:off x="6547625" y="38733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5"/>
          <p:cNvSpPr/>
          <p:nvPr/>
        </p:nvSpPr>
        <p:spPr>
          <a:xfrm>
            <a:off x="568742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5"/>
          <p:cNvSpPr/>
          <p:nvPr/>
        </p:nvSpPr>
        <p:spPr>
          <a:xfrm>
            <a:off x="1780025" y="7985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data structures?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provides multiple data structures to store and manage data efficiently.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Lists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Tuples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Dictionaries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has unique properties and use cases!</a:t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Lists</a:t>
            </a:r>
            <a:endParaRPr/>
          </a:p>
        </p:txBody>
      </p:sp>
      <p:sp>
        <p:nvSpPr>
          <p:cNvPr id="250" name="Google Shape;250;p3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Ordered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Mutable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Allow duplicates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Sets</a:t>
            </a:r>
            <a:endParaRPr/>
          </a:p>
        </p:txBody>
      </p:sp>
      <p:sp>
        <p:nvSpPr>
          <p:cNvPr id="252" name="Google Shape;252;p32"/>
          <p:cNvSpPr txBox="1"/>
          <p:nvPr>
            <p:ph idx="3" type="subTitle"/>
          </p:nvPr>
        </p:nvSpPr>
        <p:spPr>
          <a:xfrm>
            <a:off x="5910975" y="1991975"/>
            <a:ext cx="27765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Unordered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Mutable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No duplicates allowed</a:t>
            </a:r>
            <a:endParaRPr/>
          </a:p>
        </p:txBody>
      </p:sp>
      <p:sp>
        <p:nvSpPr>
          <p:cNvPr id="253" name="Google Shape;253;p3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Tuples</a:t>
            </a:r>
            <a:endParaRPr/>
          </a:p>
        </p:txBody>
      </p:sp>
      <p:sp>
        <p:nvSpPr>
          <p:cNvPr id="254" name="Google Shape;254;p32"/>
          <p:cNvSpPr txBox="1"/>
          <p:nvPr>
            <p:ph idx="5" type="subTitle"/>
          </p:nvPr>
        </p:nvSpPr>
        <p:spPr>
          <a:xfrm>
            <a:off x="2145800" y="3425375"/>
            <a:ext cx="2256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Ordered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Immutable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Allows duplicates</a:t>
            </a:r>
            <a:endParaRPr/>
          </a:p>
        </p:txBody>
      </p:sp>
      <p:sp>
        <p:nvSpPr>
          <p:cNvPr id="255" name="Google Shape;255;p3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Dictionaries</a:t>
            </a:r>
            <a:endParaRPr/>
          </a:p>
        </p:txBody>
      </p:sp>
      <p:sp>
        <p:nvSpPr>
          <p:cNvPr id="256" name="Google Shape;256;p32"/>
          <p:cNvSpPr txBox="1"/>
          <p:nvPr>
            <p:ph idx="7" type="subTitle"/>
          </p:nvPr>
        </p:nvSpPr>
        <p:spPr>
          <a:xfrm>
            <a:off x="5910971" y="3425375"/>
            <a:ext cx="28446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Ordered*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Mutable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No duplicate keys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58" name="Google Shape;258;p32"/>
          <p:cNvSpPr/>
          <p:nvPr/>
        </p:nvSpPr>
        <p:spPr>
          <a:xfrm>
            <a:off x="1094007" y="16352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2"/>
          <p:cNvSpPr/>
          <p:nvPr/>
        </p:nvSpPr>
        <p:spPr>
          <a:xfrm>
            <a:off x="1094007" y="30686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2"/>
          <p:cNvSpPr/>
          <p:nvPr/>
        </p:nvSpPr>
        <p:spPr>
          <a:xfrm>
            <a:off x="4859182" y="16352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4859182" y="30686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32"/>
          <p:cNvGrpSpPr/>
          <p:nvPr/>
        </p:nvGrpSpPr>
        <p:grpSpPr>
          <a:xfrm>
            <a:off x="1399309" y="1918881"/>
            <a:ext cx="288797" cy="332188"/>
            <a:chOff x="-42971725" y="3217825"/>
            <a:chExt cx="275675" cy="317125"/>
          </a:xfrm>
        </p:grpSpPr>
        <p:sp>
          <p:nvSpPr>
            <p:cNvPr id="263" name="Google Shape;263;p32"/>
            <p:cNvSpPr/>
            <p:nvPr/>
          </p:nvSpPr>
          <p:spPr>
            <a:xfrm>
              <a:off x="-42951250" y="3279250"/>
              <a:ext cx="233950" cy="152050"/>
            </a:xfrm>
            <a:custGeom>
              <a:rect b="b" l="l" r="r" t="t"/>
              <a:pathLst>
                <a:path extrusionOk="0" h="6082" w="9358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-42971725" y="3451750"/>
              <a:ext cx="275675" cy="83200"/>
            </a:xfrm>
            <a:custGeom>
              <a:rect b="b" l="l" r="r" t="t"/>
              <a:pathLst>
                <a:path extrusionOk="0" h="3328" w="11027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-42866975" y="3217825"/>
              <a:ext cx="63025" cy="40975"/>
            </a:xfrm>
            <a:custGeom>
              <a:rect b="b" l="l" r="r" t="t"/>
              <a:pathLst>
                <a:path extrusionOk="0" h="1639" w="2521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Google Shape;266;p32"/>
          <p:cNvSpPr/>
          <p:nvPr/>
        </p:nvSpPr>
        <p:spPr>
          <a:xfrm>
            <a:off x="5141790" y="1922848"/>
            <a:ext cx="334184" cy="324254"/>
          </a:xfrm>
          <a:custGeom>
            <a:rect b="b" l="l" r="r" t="t"/>
            <a:pathLst>
              <a:path extrusionOk="0" h="12382" w="1276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Google Shape;267;p32"/>
          <p:cNvGrpSpPr/>
          <p:nvPr/>
        </p:nvGrpSpPr>
        <p:grpSpPr>
          <a:xfrm>
            <a:off x="1409208" y="3352844"/>
            <a:ext cx="268997" cy="331062"/>
            <a:chOff x="-39248625" y="3588600"/>
            <a:chExt cx="256775" cy="316050"/>
          </a:xfrm>
        </p:grpSpPr>
        <p:sp>
          <p:nvSpPr>
            <p:cNvPr id="268" name="Google Shape;268;p32"/>
            <p:cNvSpPr/>
            <p:nvPr/>
          </p:nvSpPr>
          <p:spPr>
            <a:xfrm>
              <a:off x="-39248625" y="3588600"/>
              <a:ext cx="256775" cy="316050"/>
            </a:xfrm>
            <a:custGeom>
              <a:rect b="b" l="l" r="r" t="t"/>
              <a:pathLst>
                <a:path extrusionOk="0" h="12642" w="10271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-39076150" y="3684875"/>
              <a:ext cx="84300" cy="80300"/>
            </a:xfrm>
            <a:custGeom>
              <a:rect b="b" l="l" r="r" t="t"/>
              <a:pathLst>
                <a:path extrusionOk="0" h="3212" w="3372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" name="Google Shape;270;p32"/>
          <p:cNvGrpSpPr/>
          <p:nvPr/>
        </p:nvGrpSpPr>
        <p:grpSpPr>
          <a:xfrm>
            <a:off x="5142196" y="3366553"/>
            <a:ext cx="333373" cy="303644"/>
            <a:chOff x="-40745125" y="3632900"/>
            <a:chExt cx="318225" cy="289875"/>
          </a:xfrm>
        </p:grpSpPr>
        <p:sp>
          <p:nvSpPr>
            <p:cNvPr id="271" name="Google Shape;271;p32"/>
            <p:cNvSpPr/>
            <p:nvPr/>
          </p:nvSpPr>
          <p:spPr>
            <a:xfrm>
              <a:off x="-40745125" y="3632900"/>
              <a:ext cx="300125" cy="82725"/>
            </a:xfrm>
            <a:custGeom>
              <a:rect b="b" l="l" r="r" t="t"/>
              <a:pathLst>
                <a:path extrusionOk="0" h="3309" w="12005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-40508050" y="3736075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-40466300" y="3736875"/>
              <a:ext cx="39400" cy="82725"/>
            </a:xfrm>
            <a:custGeom>
              <a:rect b="b" l="l" r="r" t="t"/>
              <a:pathLst>
                <a:path extrusionOk="0" h="3309" w="1576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-40723050" y="3736075"/>
              <a:ext cx="194550" cy="82725"/>
            </a:xfrm>
            <a:custGeom>
              <a:rect b="b" l="l" r="r" t="t"/>
              <a:pathLst>
                <a:path extrusionOk="0" h="3309" w="7782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-40681325" y="3839250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-40639575" y="3840825"/>
              <a:ext cx="190625" cy="81950"/>
            </a:xfrm>
            <a:custGeom>
              <a:rect b="b" l="l" r="r" t="t"/>
              <a:pathLst>
                <a:path extrusionOk="0" h="3278" w="7625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-40745125" y="3840050"/>
              <a:ext cx="43350" cy="82725"/>
            </a:xfrm>
            <a:custGeom>
              <a:rect b="b" l="l" r="r" t="t"/>
              <a:pathLst>
                <a:path extrusionOk="0" h="3309" w="1734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32"/>
          <p:cNvSpPr/>
          <p:nvPr/>
        </p:nvSpPr>
        <p:spPr>
          <a:xfrm>
            <a:off x="8050000" y="4289825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2"/>
          <p:cNvSpPr txBox="1"/>
          <p:nvPr>
            <p:ph idx="5" type="subTitle"/>
          </p:nvPr>
        </p:nvSpPr>
        <p:spPr>
          <a:xfrm>
            <a:off x="1688100" y="4687275"/>
            <a:ext cx="22560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after Python 3.7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list is a collection of items stored in a specific order. Lists are mutable, meaning you can add, remove, or change elements.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Features: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Ordered (keeps elements in the order they were added).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Supports duplicates.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Can store different data types (integers, strings, even other lists).</a:t>
            </a:r>
            <a:endParaRPr/>
          </a:p>
        </p:txBody>
      </p:sp>
      <p:sp>
        <p:nvSpPr>
          <p:cNvPr id="285" name="Google Shape;285;p3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Lists</a:t>
            </a:r>
            <a:endParaRPr/>
          </a:p>
        </p:txBody>
      </p:sp>
      <p:sp>
        <p:nvSpPr>
          <p:cNvPr id="286" name="Google Shape;286;p3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863" y="3516763"/>
            <a:ext cx="319087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/>
          <p:nvPr>
            <p:ph type="title"/>
          </p:nvPr>
        </p:nvSpPr>
        <p:spPr>
          <a:xfrm>
            <a:off x="969750" y="3381325"/>
            <a:ext cx="4727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Lists - Common operations</a:t>
            </a:r>
            <a:endParaRPr/>
          </a:p>
        </p:txBody>
      </p:sp>
      <p:cxnSp>
        <p:nvCxnSpPr>
          <p:cNvPr id="294" name="Google Shape;294;p34"/>
          <p:cNvCxnSpPr/>
          <p:nvPr/>
        </p:nvCxnSpPr>
        <p:spPr>
          <a:xfrm>
            <a:off x="969750" y="312907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5" name="Google Shape;295;p34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4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4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913" y="1837250"/>
            <a:ext cx="4029075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tuple is similar to a list, but it is immutable (cannot be modified after creation).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Features: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Ordered (items keep their positions).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Useful for fixed data collections.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Cannot add, remove, or modify elements.</a:t>
            </a:r>
            <a:endParaRPr/>
          </a:p>
        </p:txBody>
      </p:sp>
      <p:sp>
        <p:nvSpPr>
          <p:cNvPr id="305" name="Google Shape;305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Tuples</a:t>
            </a:r>
            <a:endParaRPr/>
          </a:p>
        </p:txBody>
      </p:sp>
      <p:sp>
        <p:nvSpPr>
          <p:cNvPr id="306" name="Google Shape;306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275" y="3510750"/>
            <a:ext cx="20764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/>
          <p:nvPr>
            <p:ph type="title"/>
          </p:nvPr>
        </p:nvSpPr>
        <p:spPr>
          <a:xfrm>
            <a:off x="969750" y="3381325"/>
            <a:ext cx="4727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tuple throws an error if you try to change it</a:t>
            </a:r>
            <a:endParaRPr/>
          </a:p>
        </p:txBody>
      </p:sp>
      <p:cxnSp>
        <p:nvCxnSpPr>
          <p:cNvPr id="314" name="Google Shape;314;p36"/>
          <p:cNvCxnSpPr/>
          <p:nvPr/>
        </p:nvCxnSpPr>
        <p:spPr>
          <a:xfrm>
            <a:off x="969750" y="312907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Google Shape;315;p36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6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425" y="826975"/>
            <a:ext cx="57531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set is an unordered collection where each item is unique.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Features: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Removes duplicates automatically.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Unordered – does not support indexing or positions.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Useful for removing duplicates or checking common elements between collections.</a:t>
            </a:r>
            <a:endParaRPr/>
          </a:p>
        </p:txBody>
      </p:sp>
      <p:sp>
        <p:nvSpPr>
          <p:cNvPr id="325" name="Google Shape;325;p37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Sets</a:t>
            </a:r>
            <a:endParaRPr/>
          </a:p>
        </p:txBody>
      </p:sp>
      <p:sp>
        <p:nvSpPr>
          <p:cNvPr id="326" name="Google Shape;326;p37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7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788" y="2278225"/>
            <a:ext cx="347662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type="title"/>
          </p:nvPr>
        </p:nvSpPr>
        <p:spPr>
          <a:xfrm>
            <a:off x="969750" y="3381325"/>
            <a:ext cx="65652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Dictionaries - Example code</a:t>
            </a:r>
            <a:endParaRPr/>
          </a:p>
        </p:txBody>
      </p:sp>
      <p:cxnSp>
        <p:nvCxnSpPr>
          <p:cNvPr id="334" name="Google Shape;334;p38"/>
          <p:cNvCxnSpPr/>
          <p:nvPr/>
        </p:nvCxnSpPr>
        <p:spPr>
          <a:xfrm>
            <a:off x="969750" y="312907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5" name="Google Shape;335;p38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8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8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8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925" y="1314725"/>
            <a:ext cx="51435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