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Bebas Neue"/>
      <p:regular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PT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024881-937F-4844-892B-A21B743DD8EC}">
  <a:tblStyle styleId="{00024881-937F-4844-892B-A21B743DD8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20" Type="http://schemas.openxmlformats.org/officeDocument/2006/relationships/slide" Target="slides/slide15.xml"/><Relationship Id="rId42" Type="http://schemas.openxmlformats.org/officeDocument/2006/relationships/font" Target="fonts/PTSans-bold.fntdata"/><Relationship Id="rId41" Type="http://schemas.openxmlformats.org/officeDocument/2006/relationships/font" Target="fonts/PTSans-regular.fntdata"/><Relationship Id="rId22" Type="http://schemas.openxmlformats.org/officeDocument/2006/relationships/slide" Target="slides/slide17.xml"/><Relationship Id="rId44" Type="http://schemas.openxmlformats.org/officeDocument/2006/relationships/font" Target="fonts/PT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PT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bold.fntdata"/><Relationship Id="rId10" Type="http://schemas.openxmlformats.org/officeDocument/2006/relationships/slide" Target="slides/slide5.xml"/><Relationship Id="rId32" Type="http://schemas.openxmlformats.org/officeDocument/2006/relationships/font" Target="fonts/Poppins-regular.fntdata"/><Relationship Id="rId13" Type="http://schemas.openxmlformats.org/officeDocument/2006/relationships/slide" Target="slides/slide8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-italic.fntdata"/><Relationship Id="rId15" Type="http://schemas.openxmlformats.org/officeDocument/2006/relationships/slide" Target="slides/slide10.xml"/><Relationship Id="rId37" Type="http://schemas.openxmlformats.org/officeDocument/2006/relationships/font" Target="fonts/Poppins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BebasNeue-regular.fntdata"/><Relationship Id="rId17" Type="http://schemas.openxmlformats.org/officeDocument/2006/relationships/slide" Target="slides/slide12.xml"/><Relationship Id="rId39" Type="http://schemas.openxmlformats.org/officeDocument/2006/relationships/font" Target="fonts/PoppinsSemiBold-italic.fntdata"/><Relationship Id="rId16" Type="http://schemas.openxmlformats.org/officeDocument/2006/relationships/slide" Target="slides/slide11.xml"/><Relationship Id="rId38" Type="http://schemas.openxmlformats.org/officeDocument/2006/relationships/font" Target="fonts/Poppins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cdc6cee93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2cdc6cee93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292b8668e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292b8668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92b8668e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92b8668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92b8668e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292b8668e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92b8668e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92b8668e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cdc6cee93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cdc6cee93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d8e932ec0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d8e932ec0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d8e932ec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d8e932ec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2cdc6cee93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2cdc6cee93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292b8668e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292b8668e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4e97ef0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4e97ef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292b8668e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292b8668e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292b8668e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292b8668e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292b8668e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292b8668e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bbc57d7e8_2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2bbc57d7e8_2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2bbc57d7e8_2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2bbc57d7e8_2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bbc57d7e8_2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2bbc57d7e8_2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cdc6cee9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2cdc6cee9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bbc57d7e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2bbc57d7e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bbc57d7e8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bbc57d7e8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bbc57d7e8_2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2bbc57d7e8_2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opposed to strongly typed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d4e97ef0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d4e97ef0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da052de2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da052de2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da052de2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2da052de2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Basic structures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29" name="Google Shape;229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3926475" y="3373050"/>
            <a:ext cx="2656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Variables, data types and operators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each type of quotes</a:t>
            </a:r>
            <a:endParaRPr/>
          </a:p>
        </p:txBody>
      </p:sp>
      <p:graphicFrame>
        <p:nvGraphicFramePr>
          <p:cNvPr id="348" name="Google Shape;348;p39"/>
          <p:cNvGraphicFramePr/>
          <p:nvPr/>
        </p:nvGraphicFramePr>
        <p:xfrm>
          <a:off x="713225" y="162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{00024881-937F-4844-892B-A21B743DD8EC}</a:tableStyleId>
              </a:tblPr>
              <a:tblGrid>
                <a:gridCol w="2572500"/>
                <a:gridCol w="2572500"/>
                <a:gridCol w="25725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2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Single  ‘ ’</a:t>
                      </a:r>
                      <a:endParaRPr sz="2300">
                        <a:solidFill>
                          <a:schemeClr val="accent2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2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Double “ ”</a:t>
                      </a:r>
                      <a:endParaRPr sz="2300">
                        <a:solidFill>
                          <a:schemeClr val="accent2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2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Triple ‘’’ ‘’’</a:t>
                      </a:r>
                      <a:endParaRPr sz="2300">
                        <a:solidFill>
                          <a:schemeClr val="accent2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the text itself contains double quotes.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E.g.: text = ‘He said “Oh my God” ‘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the text itself contains single quotes.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E.g.: “She’s electric.”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If we need to write text in more than one line or the text itself contains single or double quotes.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9" name="Google Shape;349;p39"/>
          <p:cNvSpPr/>
          <p:nvPr/>
        </p:nvSpPr>
        <p:spPr>
          <a:xfrm>
            <a:off x="6940075" y="-7907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7936500" y="22075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/>
          <p:nvPr>
            <p:ph type="title"/>
          </p:nvPr>
        </p:nvSpPr>
        <p:spPr>
          <a:xfrm>
            <a:off x="969750" y="3381325"/>
            <a:ext cx="394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 - Example code</a:t>
            </a:r>
            <a:endParaRPr/>
          </a:p>
        </p:txBody>
      </p:sp>
      <p:cxnSp>
        <p:nvCxnSpPr>
          <p:cNvPr id="356" name="Google Shape;356;p40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40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0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25" y="264450"/>
            <a:ext cx="4526600" cy="28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50" y="1636375"/>
            <a:ext cx="2400300" cy="143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40"/>
          <p:cNvCxnSpPr>
            <a:endCxn id="362" idx="1"/>
          </p:cNvCxnSpPr>
          <p:nvPr/>
        </p:nvCxnSpPr>
        <p:spPr>
          <a:xfrm flipH="1" rot="10800000">
            <a:off x="4091250" y="2355513"/>
            <a:ext cx="2381100" cy="102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1"/>
          <p:cNvPicPr preferRelativeResize="0"/>
          <p:nvPr/>
        </p:nvPicPr>
        <p:blipFill rotWithShape="1">
          <a:blip r:embed="rId3">
            <a:alphaModFix/>
          </a:blip>
          <a:srcRect b="0" l="4995" r="4995" t="0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>
            <p:ph type="title"/>
          </p:nvPr>
        </p:nvSpPr>
        <p:spPr>
          <a:xfrm>
            <a:off x="3338275" y="251438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Treating numbers as strings</a:t>
            </a:r>
            <a:endParaRPr sz="3600"/>
          </a:p>
        </p:txBody>
      </p:sp>
      <p:sp>
        <p:nvSpPr>
          <p:cNvPr id="370" name="Google Shape;370;p41"/>
          <p:cNvSpPr txBox="1"/>
          <p:nvPr>
            <p:ph idx="1" type="subTitle"/>
          </p:nvPr>
        </p:nvSpPr>
        <p:spPr>
          <a:xfrm>
            <a:off x="3338275" y="150953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treat numbers as strings, we might get undesired results.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12121"/>
              </a:solidFill>
            </a:endParaRPr>
          </a:p>
        </p:txBody>
      </p:sp>
      <p:cxnSp>
        <p:nvCxnSpPr>
          <p:cNvPr id="371" name="Google Shape;371;p41"/>
          <p:cNvCxnSpPr/>
          <p:nvPr/>
        </p:nvCxnSpPr>
        <p:spPr>
          <a:xfrm>
            <a:off x="3338275" y="1332113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41"/>
          <p:cNvSpPr/>
          <p:nvPr/>
        </p:nvSpPr>
        <p:spPr>
          <a:xfrm>
            <a:off x="2679888" y="274195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1"/>
          <p:cNvSpPr/>
          <p:nvPr/>
        </p:nvSpPr>
        <p:spPr>
          <a:xfrm>
            <a:off x="-527650" y="3634125"/>
            <a:ext cx="1042800" cy="104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138" y="2292688"/>
            <a:ext cx="3075801" cy="214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>
            <p:ph idx="3" type="subTitle"/>
          </p:nvPr>
        </p:nvSpPr>
        <p:spPr>
          <a:xfrm>
            <a:off x="713241" y="12900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Python, a boolean type (bool) is a data type that can only take two values: True or False. They are very useful in conditional expressions and loops, which we will see later.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create a boolean value, we can simply compare expressions, or define a variable with True or False values.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212121"/>
                </a:solidFill>
              </a:rPr>
              <a:t>x</a:t>
            </a:r>
            <a:r>
              <a:rPr i="1" lang="en">
                <a:solidFill>
                  <a:srgbClr val="212121"/>
                </a:solidFill>
              </a:rPr>
              <a:t> = True</a:t>
            </a:r>
            <a:r>
              <a:rPr lang="en">
                <a:solidFill>
                  <a:srgbClr val="212121"/>
                </a:solidFill>
              </a:rPr>
              <a:t> </a:t>
            </a:r>
            <a:r>
              <a:rPr lang="en"/>
              <a:t>creates a variable named x with the value True.</a:t>
            </a:r>
            <a:endParaRPr/>
          </a:p>
        </p:txBody>
      </p:sp>
      <p:sp>
        <p:nvSpPr>
          <p:cNvPr id="380" name="Google Shape;380;p4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Booleans</a:t>
            </a:r>
            <a:endParaRPr/>
          </a:p>
        </p:txBody>
      </p:sp>
      <p:sp>
        <p:nvSpPr>
          <p:cNvPr id="381" name="Google Shape;381;p4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42"/>
          <p:cNvPicPr preferRelativeResize="0"/>
          <p:nvPr/>
        </p:nvPicPr>
        <p:blipFill rotWithShape="1">
          <a:blip r:embed="rId3">
            <a:alphaModFix/>
          </a:blip>
          <a:srcRect b="0" l="4946" r="4946" t="0"/>
          <a:stretch/>
        </p:blipFill>
        <p:spPr>
          <a:xfrm flipH="1">
            <a:off x="6944050" y="1855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>
            <p:ph type="title"/>
          </p:nvPr>
        </p:nvSpPr>
        <p:spPr>
          <a:xfrm>
            <a:off x="969750" y="3381325"/>
            <a:ext cx="394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Booleans - Example code</a:t>
            </a:r>
            <a:endParaRPr/>
          </a:p>
        </p:txBody>
      </p:sp>
      <p:cxnSp>
        <p:nvCxnSpPr>
          <p:cNvPr id="389" name="Google Shape;389;p43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0" name="Google Shape;390;p43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3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3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3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25" y="163275"/>
            <a:ext cx="3875422" cy="28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>
            <p:ph type="title"/>
          </p:nvPr>
        </p:nvSpPr>
        <p:spPr>
          <a:xfrm>
            <a:off x="713225" y="7681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‘Is’ Methods</a:t>
            </a:r>
            <a:endParaRPr/>
          </a:p>
        </p:txBody>
      </p:sp>
      <p:sp>
        <p:nvSpPr>
          <p:cNvPr id="400" name="Google Shape;400;p44"/>
          <p:cNvSpPr/>
          <p:nvPr/>
        </p:nvSpPr>
        <p:spPr>
          <a:xfrm>
            <a:off x="713225" y="2669488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996812" y="2967887"/>
            <a:ext cx="332227" cy="302601"/>
            <a:chOff x="-40745125" y="3632900"/>
            <a:chExt cx="318225" cy="289875"/>
          </a:xfrm>
        </p:grpSpPr>
        <p:sp>
          <p:nvSpPr>
            <p:cNvPr id="402" name="Google Shape;402;p44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44"/>
          <p:cNvSpPr txBox="1"/>
          <p:nvPr/>
        </p:nvSpPr>
        <p:spPr>
          <a:xfrm>
            <a:off x="17650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Boolean result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0" name="Google Shape;410;p44"/>
          <p:cNvSpPr txBox="1"/>
          <p:nvPr/>
        </p:nvSpPr>
        <p:spPr>
          <a:xfrm>
            <a:off x="1765025" y="31726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Use these functions to check whether ALL the characters in a string are of a given type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44"/>
          <p:cNvSpPr txBox="1"/>
          <p:nvPr/>
        </p:nvSpPr>
        <p:spPr>
          <a:xfrm>
            <a:off x="41059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isalpha()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2" name="Google Shape;412;p44"/>
          <p:cNvSpPr txBox="1"/>
          <p:nvPr/>
        </p:nvSpPr>
        <p:spPr>
          <a:xfrm>
            <a:off x="4105925" y="30262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alphabet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44"/>
          <p:cNvSpPr txBox="1"/>
          <p:nvPr/>
        </p:nvSpPr>
        <p:spPr>
          <a:xfrm>
            <a:off x="64468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islower()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4" name="Google Shape;414;p44"/>
          <p:cNvSpPr txBox="1"/>
          <p:nvPr/>
        </p:nvSpPr>
        <p:spPr>
          <a:xfrm>
            <a:off x="6446825" y="30262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lowercase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44"/>
          <p:cNvSpPr txBox="1"/>
          <p:nvPr/>
        </p:nvSpPr>
        <p:spPr>
          <a:xfrm>
            <a:off x="4105925" y="147741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isdigit()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6" name="Google Shape;416;p44"/>
          <p:cNvSpPr txBox="1"/>
          <p:nvPr/>
        </p:nvSpPr>
        <p:spPr>
          <a:xfrm>
            <a:off x="4105925" y="183411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44"/>
          <p:cNvSpPr txBox="1"/>
          <p:nvPr/>
        </p:nvSpPr>
        <p:spPr>
          <a:xfrm>
            <a:off x="6446825" y="147741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isalnum()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8" name="Google Shape;418;p44"/>
          <p:cNvSpPr txBox="1"/>
          <p:nvPr/>
        </p:nvSpPr>
        <p:spPr>
          <a:xfrm>
            <a:off x="6446825" y="183411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letters or 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44"/>
          <p:cNvSpPr txBox="1"/>
          <p:nvPr/>
        </p:nvSpPr>
        <p:spPr>
          <a:xfrm>
            <a:off x="4105925" y="386156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isupper()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0" name="Google Shape;420;p44"/>
          <p:cNvSpPr txBox="1"/>
          <p:nvPr/>
        </p:nvSpPr>
        <p:spPr>
          <a:xfrm>
            <a:off x="4105925" y="421826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uppercase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44"/>
          <p:cNvSpPr txBox="1"/>
          <p:nvPr/>
        </p:nvSpPr>
        <p:spPr>
          <a:xfrm>
            <a:off x="6446825" y="386156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isspace()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2" name="Google Shape;422;p44"/>
          <p:cNvSpPr txBox="1"/>
          <p:nvPr/>
        </p:nvSpPr>
        <p:spPr>
          <a:xfrm>
            <a:off x="6446825" y="421826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blank spaces (spaces, line breaks or tabulation)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23" name="Google Shape;423;p44"/>
          <p:cNvCxnSpPr>
            <a:stCxn id="409" idx="3"/>
            <a:endCxn id="415" idx="1"/>
          </p:cNvCxnSpPr>
          <p:nvPr/>
        </p:nvCxnSpPr>
        <p:spPr>
          <a:xfrm flipH="1" rot="10800000">
            <a:off x="3748925" y="16556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44"/>
          <p:cNvCxnSpPr>
            <a:stCxn id="409" idx="3"/>
            <a:endCxn id="411" idx="1"/>
          </p:cNvCxnSpPr>
          <p:nvPr/>
        </p:nvCxnSpPr>
        <p:spPr>
          <a:xfrm>
            <a:off x="3748925" y="2847850"/>
            <a:ext cx="357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44"/>
          <p:cNvCxnSpPr>
            <a:stCxn id="409" idx="3"/>
            <a:endCxn id="419" idx="1"/>
          </p:cNvCxnSpPr>
          <p:nvPr/>
        </p:nvCxnSpPr>
        <p:spPr>
          <a:xfrm>
            <a:off x="3748925" y="28478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44"/>
          <p:cNvCxnSpPr>
            <a:stCxn id="415" idx="3"/>
            <a:endCxn id="417" idx="1"/>
          </p:cNvCxnSpPr>
          <p:nvPr/>
        </p:nvCxnSpPr>
        <p:spPr>
          <a:xfrm>
            <a:off x="6089825" y="165576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44"/>
          <p:cNvCxnSpPr>
            <a:stCxn id="411" idx="3"/>
            <a:endCxn id="413" idx="1"/>
          </p:cNvCxnSpPr>
          <p:nvPr/>
        </p:nvCxnSpPr>
        <p:spPr>
          <a:xfrm>
            <a:off x="6089825" y="2847850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44"/>
          <p:cNvCxnSpPr>
            <a:stCxn id="419" idx="3"/>
            <a:endCxn id="421" idx="1"/>
          </p:cNvCxnSpPr>
          <p:nvPr/>
        </p:nvCxnSpPr>
        <p:spPr>
          <a:xfrm>
            <a:off x="6089825" y="403991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44"/>
          <p:cNvSpPr/>
          <p:nvPr/>
        </p:nvSpPr>
        <p:spPr>
          <a:xfrm>
            <a:off x="7118900" y="-7907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4"/>
          <p:cNvSpPr/>
          <p:nvPr/>
        </p:nvSpPr>
        <p:spPr>
          <a:xfrm>
            <a:off x="8115325" y="22075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/>
          <p:nvPr>
            <p:ph type="title"/>
          </p:nvPr>
        </p:nvSpPr>
        <p:spPr>
          <a:xfrm>
            <a:off x="969750" y="3381325"/>
            <a:ext cx="394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‘Is’ Methods - Examples</a:t>
            </a:r>
            <a:endParaRPr/>
          </a:p>
        </p:txBody>
      </p:sp>
      <p:cxnSp>
        <p:nvCxnSpPr>
          <p:cNvPr id="436" name="Google Shape;436;p45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45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5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5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5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750" y="1622950"/>
            <a:ext cx="20383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5"/>
          <p:cNvPicPr preferRelativeResize="0"/>
          <p:nvPr/>
        </p:nvPicPr>
        <p:blipFill rotWithShape="1">
          <a:blip r:embed="rId4">
            <a:alphaModFix/>
          </a:blip>
          <a:srcRect b="6664" l="0" r="0" t="0"/>
          <a:stretch/>
        </p:blipFill>
        <p:spPr>
          <a:xfrm>
            <a:off x="3414713" y="1622950"/>
            <a:ext cx="231457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 txBox="1"/>
          <p:nvPr>
            <p:ph type="title"/>
          </p:nvPr>
        </p:nvSpPr>
        <p:spPr>
          <a:xfrm>
            <a:off x="713225" y="7681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‘Is’ Methods</a:t>
            </a:r>
            <a:endParaRPr/>
          </a:p>
        </p:txBody>
      </p:sp>
      <p:sp>
        <p:nvSpPr>
          <p:cNvPr id="448" name="Google Shape;448;p46"/>
          <p:cNvSpPr/>
          <p:nvPr/>
        </p:nvSpPr>
        <p:spPr>
          <a:xfrm>
            <a:off x="713225" y="2669488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46"/>
          <p:cNvGrpSpPr/>
          <p:nvPr/>
        </p:nvGrpSpPr>
        <p:grpSpPr>
          <a:xfrm>
            <a:off x="996812" y="2967887"/>
            <a:ext cx="332227" cy="302601"/>
            <a:chOff x="-40745125" y="3632900"/>
            <a:chExt cx="318225" cy="289875"/>
          </a:xfrm>
        </p:grpSpPr>
        <p:sp>
          <p:nvSpPr>
            <p:cNvPr id="450" name="Google Shape;450;p46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6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6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6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6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46"/>
          <p:cNvSpPr txBox="1"/>
          <p:nvPr/>
        </p:nvSpPr>
        <p:spPr>
          <a:xfrm>
            <a:off x="17650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Boolean result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1765025" y="31726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Use these functions to check whether ALL the characters in a string are of a given type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41059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isalpha()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4105925" y="30262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alphabet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6446825" y="2669500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islower()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6446825" y="3026200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lowercase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4105925" y="147741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isdigit()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4" name="Google Shape;464;p46"/>
          <p:cNvSpPr txBox="1"/>
          <p:nvPr/>
        </p:nvSpPr>
        <p:spPr>
          <a:xfrm>
            <a:off x="4105925" y="183411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46"/>
          <p:cNvSpPr txBox="1"/>
          <p:nvPr/>
        </p:nvSpPr>
        <p:spPr>
          <a:xfrm>
            <a:off x="6446825" y="147741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isalnum()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46"/>
          <p:cNvSpPr txBox="1"/>
          <p:nvPr/>
        </p:nvSpPr>
        <p:spPr>
          <a:xfrm>
            <a:off x="6446825" y="183411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letters or digits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46"/>
          <p:cNvSpPr txBox="1"/>
          <p:nvPr/>
        </p:nvSpPr>
        <p:spPr>
          <a:xfrm>
            <a:off x="4105925" y="386156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isupper()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46"/>
          <p:cNvSpPr txBox="1"/>
          <p:nvPr/>
        </p:nvSpPr>
        <p:spPr>
          <a:xfrm>
            <a:off x="4105925" y="421826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uppercase letters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46"/>
          <p:cNvSpPr txBox="1"/>
          <p:nvPr/>
        </p:nvSpPr>
        <p:spPr>
          <a:xfrm>
            <a:off x="6446825" y="3861563"/>
            <a:ext cx="19839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isspace()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46"/>
          <p:cNvSpPr txBox="1"/>
          <p:nvPr/>
        </p:nvSpPr>
        <p:spPr>
          <a:xfrm>
            <a:off x="6446825" y="4218263"/>
            <a:ext cx="1983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blank spaces (spaces, line breaks or tabulation)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1" name="Google Shape;471;p46"/>
          <p:cNvCxnSpPr>
            <a:stCxn id="457" idx="3"/>
            <a:endCxn id="463" idx="1"/>
          </p:cNvCxnSpPr>
          <p:nvPr/>
        </p:nvCxnSpPr>
        <p:spPr>
          <a:xfrm flipH="1" rot="10800000">
            <a:off x="3748925" y="16556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46"/>
          <p:cNvCxnSpPr>
            <a:stCxn id="457" idx="3"/>
            <a:endCxn id="459" idx="1"/>
          </p:cNvCxnSpPr>
          <p:nvPr/>
        </p:nvCxnSpPr>
        <p:spPr>
          <a:xfrm>
            <a:off x="3748925" y="2847850"/>
            <a:ext cx="357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46"/>
          <p:cNvCxnSpPr>
            <a:stCxn id="457" idx="3"/>
            <a:endCxn id="467" idx="1"/>
          </p:cNvCxnSpPr>
          <p:nvPr/>
        </p:nvCxnSpPr>
        <p:spPr>
          <a:xfrm>
            <a:off x="3748925" y="2847850"/>
            <a:ext cx="357000" cy="119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46"/>
          <p:cNvCxnSpPr>
            <a:stCxn id="463" idx="3"/>
            <a:endCxn id="465" idx="1"/>
          </p:cNvCxnSpPr>
          <p:nvPr/>
        </p:nvCxnSpPr>
        <p:spPr>
          <a:xfrm>
            <a:off x="6089825" y="165576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46"/>
          <p:cNvCxnSpPr>
            <a:stCxn id="459" idx="3"/>
            <a:endCxn id="461" idx="1"/>
          </p:cNvCxnSpPr>
          <p:nvPr/>
        </p:nvCxnSpPr>
        <p:spPr>
          <a:xfrm>
            <a:off x="6089825" y="2847850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46"/>
          <p:cNvCxnSpPr>
            <a:stCxn id="467" idx="3"/>
            <a:endCxn id="469" idx="1"/>
          </p:cNvCxnSpPr>
          <p:nvPr/>
        </p:nvCxnSpPr>
        <p:spPr>
          <a:xfrm>
            <a:off x="6089825" y="4039913"/>
            <a:ext cx="35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Google Shape;477;p46"/>
          <p:cNvSpPr/>
          <p:nvPr/>
        </p:nvSpPr>
        <p:spPr>
          <a:xfrm>
            <a:off x="7118900" y="-7907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6"/>
          <p:cNvSpPr/>
          <p:nvPr/>
        </p:nvSpPr>
        <p:spPr>
          <a:xfrm>
            <a:off x="8115325" y="22075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Conversion</a:t>
            </a:r>
            <a:endParaRPr/>
          </a:p>
        </p:txBody>
      </p:sp>
      <p:sp>
        <p:nvSpPr>
          <p:cNvPr id="484" name="Google Shape;484;p47"/>
          <p:cNvSpPr txBox="1"/>
          <p:nvPr/>
        </p:nvSpPr>
        <p:spPr>
          <a:xfrm>
            <a:off x="713197" y="3702550"/>
            <a:ext cx="2437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5" name="Google Shape;485;p47"/>
          <p:cNvSpPr/>
          <p:nvPr/>
        </p:nvSpPr>
        <p:spPr>
          <a:xfrm>
            <a:off x="1482262" y="2574538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47"/>
          <p:cNvGrpSpPr/>
          <p:nvPr/>
        </p:nvGrpSpPr>
        <p:grpSpPr>
          <a:xfrm>
            <a:off x="1812711" y="2859380"/>
            <a:ext cx="238502" cy="329716"/>
            <a:chOff x="-38129425" y="3222550"/>
            <a:chExt cx="228450" cy="315850"/>
          </a:xfrm>
        </p:grpSpPr>
        <p:sp>
          <p:nvSpPr>
            <p:cNvPr id="487" name="Google Shape;487;p47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7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47"/>
          <p:cNvSpPr/>
          <p:nvPr/>
        </p:nvSpPr>
        <p:spPr>
          <a:xfrm>
            <a:off x="4122267" y="3231213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7"/>
          <p:cNvSpPr/>
          <p:nvPr/>
        </p:nvSpPr>
        <p:spPr>
          <a:xfrm>
            <a:off x="6804912" y="2574538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1" name="Google Shape;491;p47"/>
          <p:cNvCxnSpPr>
            <a:stCxn id="485" idx="6"/>
            <a:endCxn id="489" idx="2"/>
          </p:cNvCxnSpPr>
          <p:nvPr/>
        </p:nvCxnSpPr>
        <p:spPr>
          <a:xfrm>
            <a:off x="2381662" y="3024238"/>
            <a:ext cx="1740600" cy="656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47"/>
          <p:cNvCxnSpPr>
            <a:stCxn id="489" idx="6"/>
            <a:endCxn id="490" idx="2"/>
          </p:cNvCxnSpPr>
          <p:nvPr/>
        </p:nvCxnSpPr>
        <p:spPr>
          <a:xfrm flipH="1" rot="10800000">
            <a:off x="5021667" y="3024213"/>
            <a:ext cx="1783200" cy="656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93" name="Google Shape;493;p47"/>
          <p:cNvSpPr txBox="1"/>
          <p:nvPr/>
        </p:nvSpPr>
        <p:spPr>
          <a:xfrm>
            <a:off x="5993247" y="3702550"/>
            <a:ext cx="2437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float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4" name="Google Shape;494;p47"/>
          <p:cNvSpPr txBox="1"/>
          <p:nvPr/>
        </p:nvSpPr>
        <p:spPr>
          <a:xfrm>
            <a:off x="3353217" y="4359225"/>
            <a:ext cx="24375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5" name="Google Shape;495;p47"/>
          <p:cNvSpPr/>
          <p:nvPr/>
        </p:nvSpPr>
        <p:spPr>
          <a:xfrm>
            <a:off x="7587225" y="-16744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7"/>
          <p:cNvSpPr/>
          <p:nvPr/>
        </p:nvSpPr>
        <p:spPr>
          <a:xfrm>
            <a:off x="6676350" y="-9291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7"/>
          <p:cNvSpPr/>
          <p:nvPr/>
        </p:nvSpPr>
        <p:spPr>
          <a:xfrm>
            <a:off x="7116277" y="2862141"/>
            <a:ext cx="276659" cy="324218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47"/>
          <p:cNvGrpSpPr/>
          <p:nvPr/>
        </p:nvGrpSpPr>
        <p:grpSpPr>
          <a:xfrm>
            <a:off x="4393059" y="3514044"/>
            <a:ext cx="357816" cy="333750"/>
            <a:chOff x="-38542250" y="3220175"/>
            <a:chExt cx="341525" cy="318525"/>
          </a:xfrm>
        </p:grpSpPr>
        <p:sp>
          <p:nvSpPr>
            <p:cNvPr id="499" name="Google Shape;499;p47"/>
            <p:cNvSpPr/>
            <p:nvPr/>
          </p:nvSpPr>
          <p:spPr>
            <a:xfrm>
              <a:off x="-38542250" y="3440725"/>
              <a:ext cx="101750" cy="97975"/>
            </a:xfrm>
            <a:custGeom>
              <a:rect b="b" l="l" r="r" t="t"/>
              <a:pathLst>
                <a:path extrusionOk="0" h="3919" w="407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-38494875" y="3354075"/>
              <a:ext cx="141800" cy="141025"/>
            </a:xfrm>
            <a:custGeom>
              <a:rect b="b" l="l" r="r" t="t"/>
              <a:pathLst>
                <a:path extrusionOk="0" h="5641" w="5672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-38432050" y="3220175"/>
              <a:ext cx="231325" cy="192225"/>
            </a:xfrm>
            <a:custGeom>
              <a:rect b="b" l="l" r="r" t="t"/>
              <a:pathLst>
                <a:path extrusionOk="0" h="7689" w="9253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02" name="Google Shape;502;p47"/>
          <p:cNvCxnSpPr>
            <a:stCxn id="485" idx="7"/>
            <a:endCxn id="490" idx="1"/>
          </p:cNvCxnSpPr>
          <p:nvPr/>
        </p:nvCxnSpPr>
        <p:spPr>
          <a:xfrm>
            <a:off x="2249948" y="2706252"/>
            <a:ext cx="468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03" name="Google Shape;503;p47"/>
          <p:cNvSpPr txBox="1"/>
          <p:nvPr>
            <p:ph idx="4294967295" type="subTitle"/>
          </p:nvPr>
        </p:nvSpPr>
        <p:spPr>
          <a:xfrm>
            <a:off x="713225" y="1306925"/>
            <a:ext cx="6625500" cy="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most daily tasks we need to convert one type of data into another. We might need to convert an integer in a string to show it on the screen or convert a string in a number to perform calculations.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Integer Conversion</a:t>
            </a:r>
            <a:endParaRPr/>
          </a:p>
        </p:txBody>
      </p:sp>
      <p:sp>
        <p:nvSpPr>
          <p:cNvPr id="509" name="Google Shape;509;p48"/>
          <p:cNvSpPr/>
          <p:nvPr/>
        </p:nvSpPr>
        <p:spPr>
          <a:xfrm>
            <a:off x="7587225" y="-16744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"/>
          <p:cNvSpPr/>
          <p:nvPr/>
        </p:nvSpPr>
        <p:spPr>
          <a:xfrm>
            <a:off x="6676350" y="-9291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1" name="Google Shape;511;p48"/>
          <p:cNvCxnSpPr/>
          <p:nvPr/>
        </p:nvCxnSpPr>
        <p:spPr>
          <a:xfrm>
            <a:off x="3020775" y="1705425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12" name="Google Shape;512;p48"/>
          <p:cNvCxnSpPr/>
          <p:nvPr/>
        </p:nvCxnSpPr>
        <p:spPr>
          <a:xfrm>
            <a:off x="6157675" y="1803400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13" name="Google Shape;513;p48"/>
          <p:cNvSpPr txBox="1"/>
          <p:nvPr/>
        </p:nvSpPr>
        <p:spPr>
          <a:xfrm>
            <a:off x="667825" y="1634250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 -&gt; int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4" name="Google Shape;514;p48"/>
          <p:cNvSpPr txBox="1"/>
          <p:nvPr/>
        </p:nvSpPr>
        <p:spPr>
          <a:xfrm>
            <a:off x="3671225" y="1705425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float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int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5" name="Google Shape;515;p48"/>
          <p:cNvSpPr txBox="1"/>
          <p:nvPr/>
        </p:nvSpPr>
        <p:spPr>
          <a:xfrm>
            <a:off x="6674625" y="1705425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int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6" name="Google Shape;516;p48"/>
          <p:cNvSpPr txBox="1"/>
          <p:nvPr>
            <p:ph idx="4294967295" type="subTitle"/>
          </p:nvPr>
        </p:nvSpPr>
        <p:spPr>
          <a:xfrm>
            <a:off x="4383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convert text to integer. For example: “20” to 20. Note that isdigit() must return True. Otherwise there will be a conversion error.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int(“20”) -&gt; 20</a:t>
            </a:r>
            <a:endParaRPr/>
          </a:p>
        </p:txBody>
      </p:sp>
      <p:sp>
        <p:nvSpPr>
          <p:cNvPr id="517" name="Google Shape;517;p48"/>
          <p:cNvSpPr txBox="1"/>
          <p:nvPr>
            <p:ph idx="4294967295" type="subTitle"/>
          </p:nvPr>
        </p:nvSpPr>
        <p:spPr>
          <a:xfrm>
            <a:off x="911625" y="1017700"/>
            <a:ext cx="42183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</a:t>
            </a:r>
            <a:r>
              <a:rPr lang="en"/>
              <a:t>function </a:t>
            </a:r>
            <a:r>
              <a:rPr lang="en">
                <a:solidFill>
                  <a:srgbClr val="212121"/>
                </a:solidFill>
              </a:rPr>
              <a:t>int()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18" name="Google Shape;518;p48"/>
          <p:cNvSpPr txBox="1"/>
          <p:nvPr>
            <p:ph idx="4294967295" type="subTitle"/>
          </p:nvPr>
        </p:nvSpPr>
        <p:spPr>
          <a:xfrm>
            <a:off x="34417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when we need to convert a number with a floating point to an integer (for example, 3.45 to integer). Here we perform a truncation (remove the decimal part)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int(3.45) -&gt; 3</a:t>
            </a:r>
            <a:endParaRPr/>
          </a:p>
        </p:txBody>
      </p:sp>
      <p:sp>
        <p:nvSpPr>
          <p:cNvPr id="519" name="Google Shape;519;p48"/>
          <p:cNvSpPr txBox="1"/>
          <p:nvPr>
            <p:ph idx="4294967295" type="subTitle"/>
          </p:nvPr>
        </p:nvSpPr>
        <p:spPr>
          <a:xfrm>
            <a:off x="64451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convert a boolean to int. True will be converted to 1 and False to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int(True) -&gt;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1815950" y="2159038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242" name="Google Shape;242;p31"/>
          <p:cNvSpPr txBox="1"/>
          <p:nvPr>
            <p:ph idx="2" type="title"/>
          </p:nvPr>
        </p:nvSpPr>
        <p:spPr>
          <a:xfrm>
            <a:off x="5518425" y="2159038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Data types</a:t>
            </a:r>
            <a:endParaRPr/>
          </a:p>
        </p:txBody>
      </p:sp>
      <p:sp>
        <p:nvSpPr>
          <p:cNvPr id="243" name="Google Shape;243;p31"/>
          <p:cNvSpPr txBox="1"/>
          <p:nvPr>
            <p:ph idx="4" type="title"/>
          </p:nvPr>
        </p:nvSpPr>
        <p:spPr>
          <a:xfrm>
            <a:off x="1074050" y="2159038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4" name="Google Shape;244;p31"/>
          <p:cNvSpPr txBox="1"/>
          <p:nvPr>
            <p:ph idx="5" type="title"/>
          </p:nvPr>
        </p:nvSpPr>
        <p:spPr>
          <a:xfrm>
            <a:off x="4776525" y="2159038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5" name="Google Shape;245;p3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6" name="Google Shape;246;p31"/>
          <p:cNvSpPr txBox="1"/>
          <p:nvPr>
            <p:ph idx="7" type="title"/>
          </p:nvPr>
        </p:nvSpPr>
        <p:spPr>
          <a:xfrm>
            <a:off x="3566925" y="2968138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Operators</a:t>
            </a:r>
            <a:endParaRPr/>
          </a:p>
        </p:txBody>
      </p:sp>
      <p:sp>
        <p:nvSpPr>
          <p:cNvPr id="247" name="Google Shape;247;p31"/>
          <p:cNvSpPr txBox="1"/>
          <p:nvPr>
            <p:ph idx="14" type="title"/>
          </p:nvPr>
        </p:nvSpPr>
        <p:spPr>
          <a:xfrm>
            <a:off x="2825025" y="2968138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1074050" y="2593513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4776525" y="2593513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2825025" y="3402613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1"/>
          <p:cNvSpPr/>
          <p:nvPr/>
        </p:nvSpPr>
        <p:spPr>
          <a:xfrm>
            <a:off x="7514650" y="-1864062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6586200" y="-5953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 Conversion</a:t>
            </a:r>
            <a:endParaRPr/>
          </a:p>
        </p:txBody>
      </p:sp>
      <p:sp>
        <p:nvSpPr>
          <p:cNvPr id="525" name="Google Shape;525;p49"/>
          <p:cNvSpPr/>
          <p:nvPr/>
        </p:nvSpPr>
        <p:spPr>
          <a:xfrm>
            <a:off x="7587225" y="-16744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9"/>
          <p:cNvSpPr/>
          <p:nvPr/>
        </p:nvSpPr>
        <p:spPr>
          <a:xfrm>
            <a:off x="6676350" y="-9291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Google Shape;527;p49"/>
          <p:cNvCxnSpPr/>
          <p:nvPr/>
        </p:nvCxnSpPr>
        <p:spPr>
          <a:xfrm>
            <a:off x="3020775" y="1705425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49"/>
          <p:cNvCxnSpPr/>
          <p:nvPr/>
        </p:nvCxnSpPr>
        <p:spPr>
          <a:xfrm>
            <a:off x="6157675" y="1803400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29" name="Google Shape;529;p49"/>
          <p:cNvSpPr txBox="1"/>
          <p:nvPr/>
        </p:nvSpPr>
        <p:spPr>
          <a:xfrm>
            <a:off x="667825" y="1634250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float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0" name="Google Shape;530;p49"/>
          <p:cNvSpPr txBox="1"/>
          <p:nvPr/>
        </p:nvSpPr>
        <p:spPr>
          <a:xfrm>
            <a:off x="3671225" y="1705425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float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1" name="Google Shape;531;p49"/>
          <p:cNvSpPr txBox="1"/>
          <p:nvPr/>
        </p:nvSpPr>
        <p:spPr>
          <a:xfrm>
            <a:off x="6578625" y="1705425"/>
            <a:ext cx="2012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 -&gt; float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2" name="Google Shape;532;p49"/>
          <p:cNvSpPr txBox="1"/>
          <p:nvPr>
            <p:ph idx="4294967295" type="subTitle"/>
          </p:nvPr>
        </p:nvSpPr>
        <p:spPr>
          <a:xfrm>
            <a:off x="4383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convert text to float. For example: “20.98” to 20.98. Note that isdigit() might return False due to ‘.’.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float(“20.98”) -&gt; 20.98</a:t>
            </a:r>
            <a:endParaRPr/>
          </a:p>
        </p:txBody>
      </p:sp>
      <p:sp>
        <p:nvSpPr>
          <p:cNvPr id="533" name="Google Shape;533;p49"/>
          <p:cNvSpPr txBox="1"/>
          <p:nvPr>
            <p:ph idx="4294967295" type="subTitle"/>
          </p:nvPr>
        </p:nvSpPr>
        <p:spPr>
          <a:xfrm>
            <a:off x="911625" y="1017700"/>
            <a:ext cx="42183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function </a:t>
            </a:r>
            <a:r>
              <a:rPr lang="en">
                <a:solidFill>
                  <a:srgbClr val="212121"/>
                </a:solidFill>
              </a:rPr>
              <a:t>float</a:t>
            </a:r>
            <a:r>
              <a:rPr lang="en">
                <a:solidFill>
                  <a:srgbClr val="212121"/>
                </a:solidFill>
              </a:rPr>
              <a:t>()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34" name="Google Shape;534;p49"/>
          <p:cNvSpPr txBox="1"/>
          <p:nvPr>
            <p:ph idx="4294967295" type="subTitle"/>
          </p:nvPr>
        </p:nvSpPr>
        <p:spPr>
          <a:xfrm>
            <a:off x="34417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when we need to convert a float to an integer. A “.0” will be added to the end of the number.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float(3) -&gt; 3.0</a:t>
            </a:r>
            <a:endParaRPr/>
          </a:p>
        </p:txBody>
      </p:sp>
      <p:sp>
        <p:nvSpPr>
          <p:cNvPr id="535" name="Google Shape;535;p49"/>
          <p:cNvSpPr txBox="1"/>
          <p:nvPr>
            <p:ph idx="4294967295" type="subTitle"/>
          </p:nvPr>
        </p:nvSpPr>
        <p:spPr>
          <a:xfrm>
            <a:off x="64451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convert a boolean to float. True will be converted to 1.0 and False to 0.0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float(True) -&gt; 1.0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Conversion</a:t>
            </a:r>
            <a:endParaRPr/>
          </a:p>
        </p:txBody>
      </p:sp>
      <p:sp>
        <p:nvSpPr>
          <p:cNvPr id="541" name="Google Shape;541;p50"/>
          <p:cNvSpPr/>
          <p:nvPr/>
        </p:nvSpPr>
        <p:spPr>
          <a:xfrm>
            <a:off x="7587225" y="-16744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0"/>
          <p:cNvSpPr/>
          <p:nvPr/>
        </p:nvSpPr>
        <p:spPr>
          <a:xfrm>
            <a:off x="6676350" y="-9291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3" name="Google Shape;543;p50"/>
          <p:cNvCxnSpPr/>
          <p:nvPr/>
        </p:nvCxnSpPr>
        <p:spPr>
          <a:xfrm>
            <a:off x="3020775" y="1705425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50"/>
          <p:cNvCxnSpPr/>
          <p:nvPr/>
        </p:nvCxnSpPr>
        <p:spPr>
          <a:xfrm>
            <a:off x="6157675" y="1803400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45" name="Google Shape;545;p50"/>
          <p:cNvSpPr txBox="1"/>
          <p:nvPr/>
        </p:nvSpPr>
        <p:spPr>
          <a:xfrm>
            <a:off x="667825" y="1634250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str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6" name="Google Shape;546;p50"/>
          <p:cNvSpPr txBox="1"/>
          <p:nvPr/>
        </p:nvSpPr>
        <p:spPr>
          <a:xfrm>
            <a:off x="3671225" y="1705425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float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str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7" name="Google Shape;547;p50"/>
          <p:cNvSpPr txBox="1"/>
          <p:nvPr/>
        </p:nvSpPr>
        <p:spPr>
          <a:xfrm>
            <a:off x="6578625" y="1705425"/>
            <a:ext cx="2012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bool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str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8" name="Google Shape;548;p50"/>
          <p:cNvSpPr txBox="1"/>
          <p:nvPr>
            <p:ph idx="4294967295" type="subTitle"/>
          </p:nvPr>
        </p:nvSpPr>
        <p:spPr>
          <a:xfrm>
            <a:off x="4383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Converts an integer to string.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str(20) -&gt; “20”</a:t>
            </a:r>
            <a:endParaRPr/>
          </a:p>
        </p:txBody>
      </p:sp>
      <p:sp>
        <p:nvSpPr>
          <p:cNvPr id="549" name="Google Shape;549;p50"/>
          <p:cNvSpPr txBox="1"/>
          <p:nvPr>
            <p:ph idx="4294967295" type="subTitle"/>
          </p:nvPr>
        </p:nvSpPr>
        <p:spPr>
          <a:xfrm>
            <a:off x="911625" y="1017700"/>
            <a:ext cx="42183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function </a:t>
            </a:r>
            <a:r>
              <a:rPr lang="en">
                <a:solidFill>
                  <a:srgbClr val="212121"/>
                </a:solidFill>
              </a:rPr>
              <a:t>str</a:t>
            </a:r>
            <a:r>
              <a:rPr lang="en">
                <a:solidFill>
                  <a:srgbClr val="212121"/>
                </a:solidFill>
              </a:rPr>
              <a:t>()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50" name="Google Shape;550;p50"/>
          <p:cNvSpPr txBox="1"/>
          <p:nvPr>
            <p:ph idx="4294967295" type="subTitle"/>
          </p:nvPr>
        </p:nvSpPr>
        <p:spPr>
          <a:xfrm>
            <a:off x="34417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Converts a float to string.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str(3.14) -&gt; “3.14”</a:t>
            </a:r>
            <a:endParaRPr/>
          </a:p>
        </p:txBody>
      </p:sp>
      <p:sp>
        <p:nvSpPr>
          <p:cNvPr id="551" name="Google Shape;551;p50"/>
          <p:cNvSpPr txBox="1"/>
          <p:nvPr>
            <p:ph idx="4294967295" type="subTitle"/>
          </p:nvPr>
        </p:nvSpPr>
        <p:spPr>
          <a:xfrm>
            <a:off x="64451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Converts a boolean to text. “True” and “False” will now be a string and will not have a boolean meaning.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str(False) -&gt; “False”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Conversion</a:t>
            </a:r>
            <a:endParaRPr/>
          </a:p>
        </p:txBody>
      </p:sp>
      <p:sp>
        <p:nvSpPr>
          <p:cNvPr id="557" name="Google Shape;557;p51"/>
          <p:cNvSpPr/>
          <p:nvPr/>
        </p:nvSpPr>
        <p:spPr>
          <a:xfrm>
            <a:off x="7587225" y="-16744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1"/>
          <p:cNvSpPr/>
          <p:nvPr/>
        </p:nvSpPr>
        <p:spPr>
          <a:xfrm>
            <a:off x="6676350" y="-9291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9" name="Google Shape;559;p51"/>
          <p:cNvCxnSpPr/>
          <p:nvPr/>
        </p:nvCxnSpPr>
        <p:spPr>
          <a:xfrm>
            <a:off x="3020775" y="1705425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51"/>
          <p:cNvCxnSpPr/>
          <p:nvPr/>
        </p:nvCxnSpPr>
        <p:spPr>
          <a:xfrm>
            <a:off x="6157675" y="1803400"/>
            <a:ext cx="0" cy="286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61" name="Google Shape;561;p51"/>
          <p:cNvSpPr txBox="1"/>
          <p:nvPr/>
        </p:nvSpPr>
        <p:spPr>
          <a:xfrm>
            <a:off x="667825" y="1634250"/>
            <a:ext cx="1836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-&gt; bool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2" name="Google Shape;562;p51"/>
          <p:cNvSpPr txBox="1"/>
          <p:nvPr/>
        </p:nvSpPr>
        <p:spPr>
          <a:xfrm>
            <a:off x="3611225" y="1705425"/>
            <a:ext cx="2012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float -&gt; bool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3" name="Google Shape;563;p51"/>
          <p:cNvSpPr txBox="1"/>
          <p:nvPr/>
        </p:nvSpPr>
        <p:spPr>
          <a:xfrm>
            <a:off x="6676350" y="1705425"/>
            <a:ext cx="2012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 </a:t>
            </a: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-&gt; bool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4" name="Google Shape;564;p51"/>
          <p:cNvSpPr txBox="1"/>
          <p:nvPr>
            <p:ph idx="4294967295" type="subTitle"/>
          </p:nvPr>
        </p:nvSpPr>
        <p:spPr>
          <a:xfrm>
            <a:off x="4383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convert a string to boolean. Whenever the string is not empty (e.g.: “”) the value will return True.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bool(“Hi”) -&gt; True</a:t>
            </a:r>
            <a:endParaRPr/>
          </a:p>
        </p:txBody>
      </p:sp>
      <p:sp>
        <p:nvSpPr>
          <p:cNvPr id="565" name="Google Shape;565;p51"/>
          <p:cNvSpPr txBox="1"/>
          <p:nvPr>
            <p:ph idx="4294967295" type="subTitle"/>
          </p:nvPr>
        </p:nvSpPr>
        <p:spPr>
          <a:xfrm>
            <a:off x="911625" y="1017700"/>
            <a:ext cx="42183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function </a:t>
            </a:r>
            <a:r>
              <a:rPr lang="en">
                <a:solidFill>
                  <a:srgbClr val="212121"/>
                </a:solidFill>
              </a:rPr>
              <a:t>bool</a:t>
            </a:r>
            <a:r>
              <a:rPr lang="en">
                <a:solidFill>
                  <a:srgbClr val="212121"/>
                </a:solidFill>
              </a:rPr>
              <a:t>()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66" name="Google Shape;566;p51"/>
          <p:cNvSpPr txBox="1"/>
          <p:nvPr>
            <p:ph idx="4294967295" type="subTitle"/>
          </p:nvPr>
        </p:nvSpPr>
        <p:spPr>
          <a:xfrm>
            <a:off x="34417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Converts a float to boolean. When the number is not 0.0, the value will return True.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bool(3.14) -&gt; True</a:t>
            </a:r>
            <a:endParaRPr/>
          </a:p>
        </p:txBody>
      </p:sp>
      <p:sp>
        <p:nvSpPr>
          <p:cNvPr id="567" name="Google Shape;567;p51"/>
          <p:cNvSpPr txBox="1"/>
          <p:nvPr>
            <p:ph idx="4294967295" type="subTitle"/>
          </p:nvPr>
        </p:nvSpPr>
        <p:spPr>
          <a:xfrm>
            <a:off x="6445125" y="2062125"/>
            <a:ext cx="22950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Converts an integer to boolean. Whenever the number is not 0, the value will return True.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bool(3) -&gt; True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52"/>
          <p:cNvPicPr preferRelativeResize="0"/>
          <p:nvPr/>
        </p:nvPicPr>
        <p:blipFill rotWithShape="1">
          <a:blip r:embed="rId3">
            <a:alphaModFix/>
          </a:blip>
          <a:srcRect b="0" l="4922" r="4931" t="0"/>
          <a:stretch/>
        </p:blipFill>
        <p:spPr>
          <a:xfrm>
            <a:off x="5569800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73" name="Google Shape;573;p52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Operators</a:t>
            </a:r>
            <a:endParaRPr/>
          </a:p>
        </p:txBody>
      </p:sp>
      <p:sp>
        <p:nvSpPr>
          <p:cNvPr id="574" name="Google Shape;574;p52"/>
          <p:cNvSpPr txBox="1"/>
          <p:nvPr>
            <p:ph idx="2" type="title"/>
          </p:nvPr>
        </p:nvSpPr>
        <p:spPr>
          <a:xfrm>
            <a:off x="713225" y="982925"/>
            <a:ext cx="17877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5" name="Google Shape;575;p52"/>
          <p:cNvSpPr/>
          <p:nvPr/>
        </p:nvSpPr>
        <p:spPr>
          <a:xfrm>
            <a:off x="5992700" y="385800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2"/>
          <p:cNvSpPr/>
          <p:nvPr/>
        </p:nvSpPr>
        <p:spPr>
          <a:xfrm>
            <a:off x="7745700" y="-74160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7" name="Google Shape;577;p52"/>
          <p:cNvCxnSpPr/>
          <p:nvPr/>
        </p:nvCxnSpPr>
        <p:spPr>
          <a:xfrm>
            <a:off x="713225" y="2070425"/>
            <a:ext cx="1126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8" name="Google Shape;578;p52"/>
          <p:cNvSpPr/>
          <p:nvPr/>
        </p:nvSpPr>
        <p:spPr>
          <a:xfrm>
            <a:off x="-1607075" y="34169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2"/>
          <p:cNvSpPr/>
          <p:nvPr/>
        </p:nvSpPr>
        <p:spPr>
          <a:xfrm>
            <a:off x="892050" y="41622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3"/>
          <p:cNvSpPr/>
          <p:nvPr/>
        </p:nvSpPr>
        <p:spPr>
          <a:xfrm>
            <a:off x="3200849" y="15753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3"/>
          <p:cNvSpPr/>
          <p:nvPr/>
        </p:nvSpPr>
        <p:spPr>
          <a:xfrm>
            <a:off x="713224" y="160440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3"/>
          <p:cNvSpPr txBox="1"/>
          <p:nvPr>
            <p:ph type="title"/>
          </p:nvPr>
        </p:nvSpPr>
        <p:spPr>
          <a:xfrm>
            <a:off x="713213" y="273240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</a:t>
            </a:r>
            <a:endParaRPr/>
          </a:p>
        </p:txBody>
      </p:sp>
      <p:sp>
        <p:nvSpPr>
          <p:cNvPr id="587" name="Google Shape;587;p53"/>
          <p:cNvSpPr txBox="1"/>
          <p:nvPr>
            <p:ph idx="2" type="title"/>
          </p:nvPr>
        </p:nvSpPr>
        <p:spPr>
          <a:xfrm>
            <a:off x="3200845" y="2703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588" name="Google Shape;588;p53"/>
          <p:cNvSpPr txBox="1"/>
          <p:nvPr>
            <p:ph idx="1" type="subTitle"/>
          </p:nvPr>
        </p:nvSpPr>
        <p:spPr>
          <a:xfrm>
            <a:off x="3200845" y="3060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values and return True or False</a:t>
            </a:r>
            <a:endParaRPr/>
          </a:p>
        </p:txBody>
      </p:sp>
      <p:sp>
        <p:nvSpPr>
          <p:cNvPr id="589" name="Google Shape;589;p53"/>
          <p:cNvSpPr txBox="1"/>
          <p:nvPr>
            <p:ph idx="3" type="subTitle"/>
          </p:nvPr>
        </p:nvSpPr>
        <p:spPr>
          <a:xfrm>
            <a:off x="713213" y="308910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 basic math</a:t>
            </a:r>
            <a:endParaRPr/>
          </a:p>
        </p:txBody>
      </p:sp>
      <p:sp>
        <p:nvSpPr>
          <p:cNvPr id="590" name="Google Shape;590;p5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Operators</a:t>
            </a:r>
            <a:endParaRPr/>
          </a:p>
        </p:txBody>
      </p:sp>
      <p:grpSp>
        <p:nvGrpSpPr>
          <p:cNvPr id="591" name="Google Shape;591;p53"/>
          <p:cNvGrpSpPr/>
          <p:nvPr/>
        </p:nvGrpSpPr>
        <p:grpSpPr>
          <a:xfrm>
            <a:off x="996904" y="1888007"/>
            <a:ext cx="332996" cy="332185"/>
            <a:chOff x="-41111350" y="3239100"/>
            <a:chExt cx="318200" cy="317425"/>
          </a:xfrm>
        </p:grpSpPr>
        <p:sp>
          <p:nvSpPr>
            <p:cNvPr id="592" name="Google Shape;592;p53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3"/>
          <p:cNvSpPr/>
          <p:nvPr/>
        </p:nvSpPr>
        <p:spPr>
          <a:xfrm>
            <a:off x="6201599" y="15412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3"/>
          <p:cNvSpPr txBox="1"/>
          <p:nvPr>
            <p:ph idx="2" type="title"/>
          </p:nvPr>
        </p:nvSpPr>
        <p:spPr>
          <a:xfrm>
            <a:off x="6201595" y="26692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</a:t>
            </a:r>
            <a:endParaRPr/>
          </a:p>
        </p:txBody>
      </p:sp>
      <p:sp>
        <p:nvSpPr>
          <p:cNvPr id="600" name="Google Shape;600;p53"/>
          <p:cNvSpPr txBox="1"/>
          <p:nvPr>
            <p:ph idx="1" type="subTitle"/>
          </p:nvPr>
        </p:nvSpPr>
        <p:spPr>
          <a:xfrm>
            <a:off x="6201595" y="30259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 conditions</a:t>
            </a:r>
            <a:endParaRPr/>
          </a:p>
        </p:txBody>
      </p:sp>
      <p:grpSp>
        <p:nvGrpSpPr>
          <p:cNvPr id="601" name="Google Shape;601;p53"/>
          <p:cNvGrpSpPr/>
          <p:nvPr/>
        </p:nvGrpSpPr>
        <p:grpSpPr>
          <a:xfrm>
            <a:off x="6430304" y="1786994"/>
            <a:ext cx="442000" cy="407913"/>
            <a:chOff x="2104275" y="3806450"/>
            <a:chExt cx="442975" cy="481825"/>
          </a:xfrm>
        </p:grpSpPr>
        <p:sp>
          <p:nvSpPr>
            <p:cNvPr id="602" name="Google Shape;602;p53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604" name="Google Shape;604;p53"/>
          <p:cNvGrpSpPr/>
          <p:nvPr/>
        </p:nvGrpSpPr>
        <p:grpSpPr>
          <a:xfrm>
            <a:off x="3429559" y="1787011"/>
            <a:ext cx="441985" cy="407901"/>
            <a:chOff x="-37385100" y="3949908"/>
            <a:chExt cx="321350" cy="318225"/>
          </a:xfrm>
        </p:grpSpPr>
        <p:sp>
          <p:nvSpPr>
            <p:cNvPr id="605" name="Google Shape;605;p53"/>
            <p:cNvSpPr/>
            <p:nvPr/>
          </p:nvSpPr>
          <p:spPr>
            <a:xfrm>
              <a:off x="-37190575" y="4145233"/>
              <a:ext cx="126825" cy="122900"/>
            </a:xfrm>
            <a:custGeom>
              <a:rect b="b" l="l" r="r" t="t"/>
              <a:pathLst>
                <a:path extrusionOk="0" h="4916" w="5073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-37385100" y="3949908"/>
              <a:ext cx="248125" cy="248950"/>
            </a:xfrm>
            <a:custGeom>
              <a:rect b="b" l="l" r="r" t="t"/>
              <a:pathLst>
                <a:path extrusionOk="0" h="9958" w="9925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4"/>
          <p:cNvSpPr txBox="1"/>
          <p:nvPr>
            <p:ph type="title"/>
          </p:nvPr>
        </p:nvSpPr>
        <p:spPr>
          <a:xfrm>
            <a:off x="969750" y="3381325"/>
            <a:ext cx="5502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Operators - Example code</a:t>
            </a:r>
            <a:endParaRPr/>
          </a:p>
        </p:txBody>
      </p:sp>
      <p:cxnSp>
        <p:nvCxnSpPr>
          <p:cNvPr id="612" name="Google Shape;612;p54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54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4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4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54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7" name="Google Shape;61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750" y="1219475"/>
            <a:ext cx="32861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up</a:t>
            </a:r>
            <a:endParaRPr/>
          </a:p>
        </p:txBody>
      </p:sp>
      <p:sp>
        <p:nvSpPr>
          <p:cNvPr id="623" name="Google Shape;623;p55"/>
          <p:cNvSpPr/>
          <p:nvPr/>
        </p:nvSpPr>
        <p:spPr>
          <a:xfrm>
            <a:off x="1530013" y="1392597"/>
            <a:ext cx="699674" cy="1366420"/>
          </a:xfrm>
          <a:custGeom>
            <a:rect b="b" l="l" r="r" t="t"/>
            <a:pathLst>
              <a:path extrusionOk="0" h="47183" w="24160">
                <a:moveTo>
                  <a:pt x="12080" y="47183"/>
                </a:moveTo>
                <a:lnTo>
                  <a:pt x="10020" y="17166"/>
                </a:lnTo>
                <a:lnTo>
                  <a:pt x="4431" y="17166"/>
                </a:lnTo>
                <a:cubicBezTo>
                  <a:pt x="1993" y="17166"/>
                  <a:pt x="0" y="15173"/>
                  <a:pt x="0" y="12738"/>
                </a:cubicBezTo>
                <a:lnTo>
                  <a:pt x="0" y="4431"/>
                </a:lnTo>
                <a:cubicBezTo>
                  <a:pt x="0" y="1994"/>
                  <a:pt x="1993" y="1"/>
                  <a:pt x="4431" y="1"/>
                </a:cubicBezTo>
                <a:lnTo>
                  <a:pt x="19732" y="1"/>
                </a:lnTo>
                <a:cubicBezTo>
                  <a:pt x="22167" y="1"/>
                  <a:pt x="24160" y="1994"/>
                  <a:pt x="24160" y="4431"/>
                </a:cubicBezTo>
                <a:lnTo>
                  <a:pt x="24160" y="12738"/>
                </a:lnTo>
                <a:cubicBezTo>
                  <a:pt x="24160" y="15173"/>
                  <a:pt x="22167" y="17166"/>
                  <a:pt x="19732" y="17166"/>
                </a:cubicBezTo>
                <a:lnTo>
                  <a:pt x="14142" y="1716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5"/>
          <p:cNvSpPr/>
          <p:nvPr/>
        </p:nvSpPr>
        <p:spPr>
          <a:xfrm>
            <a:off x="1572702" y="1439746"/>
            <a:ext cx="614300" cy="402920"/>
          </a:xfrm>
          <a:custGeom>
            <a:rect b="b" l="l" r="r" t="t"/>
            <a:pathLst>
              <a:path extrusionOk="0" h="13913" w="21212">
                <a:moveTo>
                  <a:pt x="2971" y="0"/>
                </a:moveTo>
                <a:cubicBezTo>
                  <a:pt x="1324" y="0"/>
                  <a:pt x="1" y="1324"/>
                  <a:pt x="1" y="2971"/>
                </a:cubicBezTo>
                <a:lnTo>
                  <a:pt x="1" y="10943"/>
                </a:lnTo>
                <a:cubicBezTo>
                  <a:pt x="1" y="12589"/>
                  <a:pt x="1324" y="13913"/>
                  <a:pt x="2971" y="13913"/>
                </a:cubicBezTo>
                <a:lnTo>
                  <a:pt x="18241" y="13913"/>
                </a:lnTo>
                <a:cubicBezTo>
                  <a:pt x="19887" y="13913"/>
                  <a:pt x="21211" y="12589"/>
                  <a:pt x="21211" y="10943"/>
                </a:cubicBezTo>
                <a:lnTo>
                  <a:pt x="21211" y="2971"/>
                </a:lnTo>
                <a:cubicBezTo>
                  <a:pt x="21211" y="1324"/>
                  <a:pt x="19887" y="0"/>
                  <a:pt x="182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230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625" name="Google Shape;625;p55"/>
          <p:cNvCxnSpPr/>
          <p:nvPr/>
        </p:nvCxnSpPr>
        <p:spPr>
          <a:xfrm>
            <a:off x="1089950" y="2759075"/>
            <a:ext cx="6948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6" name="Google Shape;626;p55"/>
          <p:cNvSpPr txBox="1"/>
          <p:nvPr/>
        </p:nvSpPr>
        <p:spPr>
          <a:xfrm>
            <a:off x="1155150" y="3133925"/>
            <a:ext cx="1700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Flow control</a:t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7" name="Google Shape;627;p55"/>
          <p:cNvSpPr txBox="1"/>
          <p:nvPr/>
        </p:nvSpPr>
        <p:spPr>
          <a:xfrm>
            <a:off x="1089900" y="3490250"/>
            <a:ext cx="1569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How to set conditionals and avoid code repetition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55"/>
          <p:cNvSpPr txBox="1"/>
          <p:nvPr/>
        </p:nvSpPr>
        <p:spPr>
          <a:xfrm>
            <a:off x="6484500" y="3133925"/>
            <a:ext cx="15696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Project 1</a:t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9" name="Google Shape;629;p55"/>
          <p:cNvSpPr txBox="1"/>
          <p:nvPr/>
        </p:nvSpPr>
        <p:spPr>
          <a:xfrm>
            <a:off x="6566149" y="3490250"/>
            <a:ext cx="1569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One more step towards Python mastery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55"/>
          <p:cNvSpPr txBox="1"/>
          <p:nvPr/>
        </p:nvSpPr>
        <p:spPr>
          <a:xfrm>
            <a:off x="2864700" y="3133925"/>
            <a:ext cx="1616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Data structures</a:t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1" name="Google Shape;631;p55"/>
          <p:cNvSpPr txBox="1"/>
          <p:nvPr/>
        </p:nvSpPr>
        <p:spPr>
          <a:xfrm>
            <a:off x="2888095" y="3566450"/>
            <a:ext cx="1569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How to store variables as groups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55"/>
          <p:cNvSpPr txBox="1"/>
          <p:nvPr/>
        </p:nvSpPr>
        <p:spPr>
          <a:xfrm>
            <a:off x="4686300" y="3209750"/>
            <a:ext cx="1892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Input/Output</a:t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3" name="Google Shape;633;p55"/>
          <p:cNvSpPr txBox="1"/>
          <p:nvPr/>
        </p:nvSpPr>
        <p:spPr>
          <a:xfrm>
            <a:off x="4686292" y="3490250"/>
            <a:ext cx="1569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How to handle multiple inputs and format outputs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55"/>
          <p:cNvSpPr/>
          <p:nvPr/>
        </p:nvSpPr>
        <p:spPr>
          <a:xfrm>
            <a:off x="3323060" y="1392597"/>
            <a:ext cx="699674" cy="1366420"/>
          </a:xfrm>
          <a:custGeom>
            <a:rect b="b" l="l" r="r" t="t"/>
            <a:pathLst>
              <a:path extrusionOk="0" h="47183" w="24160">
                <a:moveTo>
                  <a:pt x="12080" y="47183"/>
                </a:moveTo>
                <a:lnTo>
                  <a:pt x="10020" y="17166"/>
                </a:lnTo>
                <a:lnTo>
                  <a:pt x="4431" y="17166"/>
                </a:lnTo>
                <a:cubicBezTo>
                  <a:pt x="1993" y="17166"/>
                  <a:pt x="0" y="15173"/>
                  <a:pt x="0" y="12738"/>
                </a:cubicBezTo>
                <a:lnTo>
                  <a:pt x="0" y="4431"/>
                </a:lnTo>
                <a:cubicBezTo>
                  <a:pt x="0" y="1994"/>
                  <a:pt x="1993" y="1"/>
                  <a:pt x="4431" y="1"/>
                </a:cubicBezTo>
                <a:lnTo>
                  <a:pt x="19732" y="1"/>
                </a:lnTo>
                <a:cubicBezTo>
                  <a:pt x="22167" y="1"/>
                  <a:pt x="24160" y="1994"/>
                  <a:pt x="24160" y="4431"/>
                </a:cubicBezTo>
                <a:lnTo>
                  <a:pt x="24160" y="12738"/>
                </a:lnTo>
                <a:cubicBezTo>
                  <a:pt x="24160" y="15173"/>
                  <a:pt x="22167" y="17166"/>
                  <a:pt x="19732" y="17166"/>
                </a:cubicBezTo>
                <a:lnTo>
                  <a:pt x="14142" y="17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5"/>
          <p:cNvSpPr/>
          <p:nvPr/>
        </p:nvSpPr>
        <p:spPr>
          <a:xfrm>
            <a:off x="3365749" y="1439746"/>
            <a:ext cx="614300" cy="402920"/>
          </a:xfrm>
          <a:custGeom>
            <a:rect b="b" l="l" r="r" t="t"/>
            <a:pathLst>
              <a:path extrusionOk="0" h="13913" w="21212">
                <a:moveTo>
                  <a:pt x="2971" y="0"/>
                </a:moveTo>
                <a:cubicBezTo>
                  <a:pt x="1324" y="0"/>
                  <a:pt x="1" y="1324"/>
                  <a:pt x="1" y="2971"/>
                </a:cubicBezTo>
                <a:lnTo>
                  <a:pt x="1" y="10943"/>
                </a:lnTo>
                <a:cubicBezTo>
                  <a:pt x="1" y="12589"/>
                  <a:pt x="1324" y="13913"/>
                  <a:pt x="2971" y="13913"/>
                </a:cubicBezTo>
                <a:lnTo>
                  <a:pt x="18241" y="13913"/>
                </a:lnTo>
                <a:cubicBezTo>
                  <a:pt x="19887" y="13913"/>
                  <a:pt x="21211" y="12589"/>
                  <a:pt x="21211" y="10943"/>
                </a:cubicBezTo>
                <a:lnTo>
                  <a:pt x="21211" y="2971"/>
                </a:lnTo>
                <a:cubicBezTo>
                  <a:pt x="21211" y="1324"/>
                  <a:pt x="19887" y="0"/>
                  <a:pt x="182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23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6" name="Google Shape;636;p55"/>
          <p:cNvSpPr/>
          <p:nvPr/>
        </p:nvSpPr>
        <p:spPr>
          <a:xfrm>
            <a:off x="5121257" y="1392597"/>
            <a:ext cx="699674" cy="1366420"/>
          </a:xfrm>
          <a:custGeom>
            <a:rect b="b" l="l" r="r" t="t"/>
            <a:pathLst>
              <a:path extrusionOk="0" h="47183" w="24160">
                <a:moveTo>
                  <a:pt x="12080" y="47183"/>
                </a:moveTo>
                <a:lnTo>
                  <a:pt x="10020" y="17166"/>
                </a:lnTo>
                <a:lnTo>
                  <a:pt x="4431" y="17166"/>
                </a:lnTo>
                <a:cubicBezTo>
                  <a:pt x="1993" y="17166"/>
                  <a:pt x="0" y="15173"/>
                  <a:pt x="0" y="12738"/>
                </a:cubicBezTo>
                <a:lnTo>
                  <a:pt x="0" y="4431"/>
                </a:lnTo>
                <a:cubicBezTo>
                  <a:pt x="0" y="1994"/>
                  <a:pt x="1993" y="1"/>
                  <a:pt x="4431" y="1"/>
                </a:cubicBezTo>
                <a:lnTo>
                  <a:pt x="19732" y="1"/>
                </a:lnTo>
                <a:cubicBezTo>
                  <a:pt x="22167" y="1"/>
                  <a:pt x="24160" y="1994"/>
                  <a:pt x="24160" y="4431"/>
                </a:cubicBezTo>
                <a:lnTo>
                  <a:pt x="24160" y="12738"/>
                </a:lnTo>
                <a:cubicBezTo>
                  <a:pt x="24160" y="15173"/>
                  <a:pt x="22167" y="17166"/>
                  <a:pt x="19732" y="17166"/>
                </a:cubicBezTo>
                <a:lnTo>
                  <a:pt x="14142" y="171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5"/>
          <p:cNvSpPr/>
          <p:nvPr/>
        </p:nvSpPr>
        <p:spPr>
          <a:xfrm>
            <a:off x="5163946" y="1439746"/>
            <a:ext cx="614300" cy="402920"/>
          </a:xfrm>
          <a:custGeom>
            <a:rect b="b" l="l" r="r" t="t"/>
            <a:pathLst>
              <a:path extrusionOk="0" h="13913" w="21212">
                <a:moveTo>
                  <a:pt x="2971" y="0"/>
                </a:moveTo>
                <a:cubicBezTo>
                  <a:pt x="1324" y="0"/>
                  <a:pt x="1" y="1324"/>
                  <a:pt x="1" y="2971"/>
                </a:cubicBezTo>
                <a:lnTo>
                  <a:pt x="1" y="10943"/>
                </a:lnTo>
                <a:cubicBezTo>
                  <a:pt x="1" y="12589"/>
                  <a:pt x="1324" y="13913"/>
                  <a:pt x="2971" y="13913"/>
                </a:cubicBezTo>
                <a:lnTo>
                  <a:pt x="18241" y="13913"/>
                </a:lnTo>
                <a:cubicBezTo>
                  <a:pt x="19887" y="13913"/>
                  <a:pt x="21211" y="12589"/>
                  <a:pt x="21211" y="10943"/>
                </a:cubicBezTo>
                <a:lnTo>
                  <a:pt x="21211" y="2971"/>
                </a:lnTo>
                <a:cubicBezTo>
                  <a:pt x="21211" y="1324"/>
                  <a:pt x="19887" y="0"/>
                  <a:pt x="182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23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8" name="Google Shape;638;p55"/>
          <p:cNvSpPr/>
          <p:nvPr/>
        </p:nvSpPr>
        <p:spPr>
          <a:xfrm>
            <a:off x="6919454" y="1392597"/>
            <a:ext cx="699674" cy="1366420"/>
          </a:xfrm>
          <a:custGeom>
            <a:rect b="b" l="l" r="r" t="t"/>
            <a:pathLst>
              <a:path extrusionOk="0" h="47183" w="24160">
                <a:moveTo>
                  <a:pt x="12080" y="47183"/>
                </a:moveTo>
                <a:lnTo>
                  <a:pt x="10020" y="17166"/>
                </a:lnTo>
                <a:lnTo>
                  <a:pt x="4431" y="17166"/>
                </a:lnTo>
                <a:cubicBezTo>
                  <a:pt x="1993" y="17166"/>
                  <a:pt x="0" y="15173"/>
                  <a:pt x="0" y="12738"/>
                </a:cubicBezTo>
                <a:lnTo>
                  <a:pt x="0" y="4431"/>
                </a:lnTo>
                <a:cubicBezTo>
                  <a:pt x="0" y="1994"/>
                  <a:pt x="1993" y="1"/>
                  <a:pt x="4431" y="1"/>
                </a:cubicBezTo>
                <a:lnTo>
                  <a:pt x="19732" y="1"/>
                </a:lnTo>
                <a:cubicBezTo>
                  <a:pt x="22167" y="1"/>
                  <a:pt x="24160" y="1994"/>
                  <a:pt x="24160" y="4431"/>
                </a:cubicBezTo>
                <a:lnTo>
                  <a:pt x="24160" y="12738"/>
                </a:lnTo>
                <a:cubicBezTo>
                  <a:pt x="24160" y="15173"/>
                  <a:pt x="22167" y="17166"/>
                  <a:pt x="19732" y="17166"/>
                </a:cubicBezTo>
                <a:lnTo>
                  <a:pt x="14142" y="17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5"/>
          <p:cNvSpPr/>
          <p:nvPr/>
        </p:nvSpPr>
        <p:spPr>
          <a:xfrm>
            <a:off x="6962143" y="1439746"/>
            <a:ext cx="614300" cy="402920"/>
          </a:xfrm>
          <a:custGeom>
            <a:rect b="b" l="l" r="r" t="t"/>
            <a:pathLst>
              <a:path extrusionOk="0" h="13913" w="21212">
                <a:moveTo>
                  <a:pt x="2971" y="0"/>
                </a:moveTo>
                <a:cubicBezTo>
                  <a:pt x="1324" y="0"/>
                  <a:pt x="1" y="1324"/>
                  <a:pt x="1" y="2971"/>
                </a:cubicBezTo>
                <a:lnTo>
                  <a:pt x="1" y="10943"/>
                </a:lnTo>
                <a:cubicBezTo>
                  <a:pt x="1" y="12589"/>
                  <a:pt x="1324" y="13913"/>
                  <a:pt x="2971" y="13913"/>
                </a:cubicBezTo>
                <a:lnTo>
                  <a:pt x="18241" y="13913"/>
                </a:lnTo>
                <a:cubicBezTo>
                  <a:pt x="19887" y="13913"/>
                  <a:pt x="21211" y="12589"/>
                  <a:pt x="21211" y="10943"/>
                </a:cubicBezTo>
                <a:lnTo>
                  <a:pt x="21211" y="2971"/>
                </a:lnTo>
                <a:cubicBezTo>
                  <a:pt x="21211" y="1324"/>
                  <a:pt x="19887" y="0"/>
                  <a:pt x="182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2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40" name="Google Shape;640;p55"/>
          <p:cNvSpPr/>
          <p:nvPr/>
        </p:nvSpPr>
        <p:spPr>
          <a:xfrm>
            <a:off x="6940075" y="-7907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5"/>
          <p:cNvSpPr/>
          <p:nvPr/>
        </p:nvSpPr>
        <p:spPr>
          <a:xfrm>
            <a:off x="7936500" y="22075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2"/>
          <p:cNvPicPr preferRelativeResize="0"/>
          <p:nvPr/>
        </p:nvPicPr>
        <p:blipFill rotWithShape="1">
          <a:blip r:embed="rId3">
            <a:alphaModFix/>
          </a:blip>
          <a:srcRect b="0" l="4922" r="4931" t="0"/>
          <a:stretch/>
        </p:blipFill>
        <p:spPr>
          <a:xfrm>
            <a:off x="5569800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259" name="Google Shape;259;p32"/>
          <p:cNvSpPr txBox="1"/>
          <p:nvPr>
            <p:ph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5992700" y="385800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7745700" y="-74160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32"/>
          <p:cNvCxnSpPr/>
          <p:nvPr/>
        </p:nvCxnSpPr>
        <p:spPr>
          <a:xfrm>
            <a:off x="713225" y="2070425"/>
            <a:ext cx="1126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32"/>
          <p:cNvSpPr/>
          <p:nvPr/>
        </p:nvSpPr>
        <p:spPr>
          <a:xfrm>
            <a:off x="-1607075" y="34169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892050" y="41622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270" name="Google Shape;270;p33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specifics</a:t>
            </a:r>
            <a:endParaRPr/>
          </a:p>
        </p:txBody>
      </p:sp>
      <p:sp>
        <p:nvSpPr>
          <p:cNvPr id="271" name="Google Shape;271;p33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need to declare a type to create the variable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Variable names are case-sensitive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Variable names can’t start with numbers or special characters (except _)</a:t>
            </a:r>
            <a:endParaRPr/>
          </a:p>
        </p:txBody>
      </p:sp>
      <p:sp>
        <p:nvSpPr>
          <p:cNvPr id="272" name="Google Shape;272;p33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container for storing data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Think of it as a labeled box </a:t>
            </a:r>
            <a:r>
              <a:rPr lang="en"/>
              <a:t>that</a:t>
            </a:r>
            <a:r>
              <a:rPr lang="en"/>
              <a:t> holds information</a:t>
            </a:r>
            <a:endParaRPr/>
          </a:p>
        </p:txBody>
      </p:sp>
      <p:sp>
        <p:nvSpPr>
          <p:cNvPr id="273" name="Google Shape;273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variable?</a:t>
            </a: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6267975" y="-12285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7793225" y="38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050" y="3062800"/>
            <a:ext cx="2077649" cy="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4922" r="4931" t="0"/>
          <a:stretch/>
        </p:blipFill>
        <p:spPr>
          <a:xfrm>
            <a:off x="5569800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Types</a:t>
            </a:r>
            <a:endParaRPr/>
          </a:p>
        </p:txBody>
      </p:sp>
      <p:sp>
        <p:nvSpPr>
          <p:cNvPr id="283" name="Google Shape;283;p34"/>
          <p:cNvSpPr txBox="1"/>
          <p:nvPr>
            <p:ph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5992700" y="3858000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4"/>
          <p:cNvSpPr/>
          <p:nvPr/>
        </p:nvSpPr>
        <p:spPr>
          <a:xfrm>
            <a:off x="7745700" y="-74160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713225" y="2070425"/>
            <a:ext cx="1126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34"/>
          <p:cNvSpPr/>
          <p:nvPr/>
        </p:nvSpPr>
        <p:spPr>
          <a:xfrm>
            <a:off x="-1607075" y="34169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892050" y="41622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3372600" y="1143425"/>
            <a:ext cx="49875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Data Types</a:t>
            </a:r>
            <a:endParaRPr/>
          </a:p>
        </p:txBody>
      </p:sp>
      <p:sp>
        <p:nvSpPr>
          <p:cNvPr id="294" name="Google Shape;294;p35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data type defines the set of values a </a:t>
            </a:r>
            <a:r>
              <a:rPr b="1" lang="en">
                <a:solidFill>
                  <a:srgbClr val="212121"/>
                </a:solidFill>
              </a:rPr>
              <a:t>variable </a:t>
            </a:r>
            <a:r>
              <a:rPr lang="en"/>
              <a:t>can assume.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b="1" lang="en">
                <a:solidFill>
                  <a:srgbClr val="212121"/>
                </a:solidFill>
              </a:rPr>
              <a:t>Numbers</a:t>
            </a:r>
            <a:r>
              <a:rPr lang="en"/>
              <a:t>: integers, float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>
                <a:solidFill>
                  <a:srgbClr val="212121"/>
                </a:solidFill>
              </a:rPr>
              <a:t>Text</a:t>
            </a:r>
            <a:r>
              <a:rPr lang="en"/>
              <a:t>: strings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>
                <a:solidFill>
                  <a:srgbClr val="212121"/>
                </a:solidFill>
              </a:rPr>
              <a:t>Booleans</a:t>
            </a:r>
            <a:r>
              <a:rPr lang="en"/>
              <a:t>: True or False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>
                <a:solidFill>
                  <a:srgbClr val="212121"/>
                </a:solidFill>
              </a:rPr>
              <a:t>Collections</a:t>
            </a:r>
            <a:r>
              <a:rPr lang="en"/>
              <a:t>: lists, tuples, dictionaries, sets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Python is dynamically typed, so you do not have to specify the type when defining a variable.</a:t>
            </a: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6" name="Google Shape;296;p35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/>
          <p:nvPr/>
        </p:nvSpPr>
        <p:spPr>
          <a:xfrm>
            <a:off x="4933899" y="15833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1267649" y="15833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Integers</a:t>
            </a:r>
            <a:endParaRPr/>
          </a:p>
        </p:txBody>
      </p:sp>
      <p:sp>
        <p:nvSpPr>
          <p:cNvPr id="304" name="Google Shape;304;p36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</a:t>
            </a:r>
            <a:endParaRPr/>
          </a:p>
        </p:txBody>
      </p:sp>
      <p:sp>
        <p:nvSpPr>
          <p:cNvPr id="305" name="Google Shape;305;p36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Comes from “floating point”. Any number that has decimals. 3.14, -7.5 or 0.0.</a:t>
            </a:r>
            <a:endParaRPr/>
          </a:p>
        </p:txBody>
      </p:sp>
      <p:sp>
        <p:nvSpPr>
          <p:cNvPr id="306" name="Google Shape;306;p36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whole number such as: 3, 5, 8 but also -1 or -3. Integers do not include fractions or numbers with a decimal place.</a:t>
            </a:r>
            <a:endParaRPr/>
          </a:p>
        </p:txBody>
      </p:sp>
      <p:sp>
        <p:nvSpPr>
          <p:cNvPr id="307" name="Google Shape;307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</a:t>
            </a:r>
            <a:endParaRPr/>
          </a:p>
        </p:txBody>
      </p:sp>
      <p:grpSp>
        <p:nvGrpSpPr>
          <p:cNvPr id="308" name="Google Shape;308;p36"/>
          <p:cNvGrpSpPr/>
          <p:nvPr/>
        </p:nvGrpSpPr>
        <p:grpSpPr>
          <a:xfrm>
            <a:off x="1551329" y="1866957"/>
            <a:ext cx="332996" cy="332185"/>
            <a:chOff x="-41111350" y="3239100"/>
            <a:chExt cx="318200" cy="317425"/>
          </a:xfrm>
        </p:grpSpPr>
        <p:sp>
          <p:nvSpPr>
            <p:cNvPr id="309" name="Google Shape;309;p36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36"/>
          <p:cNvGrpSpPr/>
          <p:nvPr/>
        </p:nvGrpSpPr>
        <p:grpSpPr>
          <a:xfrm>
            <a:off x="5201238" y="1866956"/>
            <a:ext cx="364721" cy="332205"/>
            <a:chOff x="-40378075" y="3267450"/>
            <a:chExt cx="317425" cy="289075"/>
          </a:xfrm>
        </p:grpSpPr>
        <p:sp>
          <p:nvSpPr>
            <p:cNvPr id="314" name="Google Shape;314;p36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type="title"/>
          </p:nvPr>
        </p:nvSpPr>
        <p:spPr>
          <a:xfrm>
            <a:off x="969750" y="3381325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 - Example code</a:t>
            </a:r>
            <a:endParaRPr/>
          </a:p>
        </p:txBody>
      </p:sp>
      <p:cxnSp>
        <p:nvCxnSpPr>
          <p:cNvPr id="325" name="Google Shape;325;p37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7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25" y="938188"/>
            <a:ext cx="37147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 b="680" l="0" r="0" t="670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36" name="Google Shape;336;p38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</a:t>
            </a:r>
            <a:endParaRPr/>
          </a:p>
        </p:txBody>
      </p:sp>
      <p:sp>
        <p:nvSpPr>
          <p:cNvPr id="337" name="Google Shape;337;p38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 are sequences of characters, including letters, numbers and symbols.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between quotes (single, double or triple) are strings.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i="1" lang="en">
                <a:solidFill>
                  <a:srgbClr val="212121"/>
                </a:solidFill>
              </a:rPr>
              <a:t>x = “Hello, world”</a:t>
            </a:r>
            <a:endParaRPr i="1">
              <a:solidFill>
                <a:srgbClr val="212121"/>
              </a:solidFill>
            </a:endParaRPr>
          </a:p>
        </p:txBody>
      </p:sp>
      <p:cxnSp>
        <p:nvCxnSpPr>
          <p:cNvPr id="338" name="Google Shape;338;p38"/>
          <p:cNvCxnSpPr/>
          <p:nvPr/>
        </p:nvCxnSpPr>
        <p:spPr>
          <a:xfrm>
            <a:off x="3338275" y="2348113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8"/>
          <p:cNvSpPr/>
          <p:nvPr/>
        </p:nvSpPr>
        <p:spPr>
          <a:xfrm>
            <a:off x="7693750" y="-578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8"/>
          <p:cNvSpPr/>
          <p:nvPr/>
        </p:nvSpPr>
        <p:spPr>
          <a:xfrm>
            <a:off x="7317125" y="5931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2679888" y="274195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-527650" y="3634125"/>
            <a:ext cx="1042800" cy="10431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