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Bebas Neue"/>
      <p:regular r:id="rId15"/>
    </p:embeddedFont>
    <p:embeddedFont>
      <p:font typeface="Poppins SemiBold"/>
      <p:regular r:id="rId16"/>
      <p:bold r:id="rId17"/>
      <p:italic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oppins-regular.fntdata"/><Relationship Id="rId10" Type="http://schemas.openxmlformats.org/officeDocument/2006/relationships/slide" Target="slides/slide6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BebasNeue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SemiBold-bold.fntdata"/><Relationship Id="rId16" Type="http://schemas.openxmlformats.org/officeDocument/2006/relationships/font" Target="fonts/PoppinsSemiBold-regular.fntdata"/><Relationship Id="rId19" Type="http://schemas.openxmlformats.org/officeDocument/2006/relationships/font" Target="fonts/PoppinsSemiBold-boldItalic.fntdata"/><Relationship Id="rId18" Type="http://schemas.openxmlformats.org/officeDocument/2006/relationships/font" Target="fonts/Poppins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d4e97ef0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d4e97ef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b501744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b501744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b5017445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b501744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cdc6cee93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cdc6cee93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Introduction to Python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29" name="Google Shape;229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type="title"/>
          </p:nvPr>
        </p:nvSpPr>
        <p:spPr>
          <a:xfrm>
            <a:off x="1772538" y="1968800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What is Python?</a:t>
            </a:r>
            <a:endParaRPr/>
          </a:p>
        </p:txBody>
      </p:sp>
      <p:sp>
        <p:nvSpPr>
          <p:cNvPr id="241" name="Google Shape;241;p31"/>
          <p:cNvSpPr txBox="1"/>
          <p:nvPr>
            <p:ph idx="2" type="title"/>
          </p:nvPr>
        </p:nvSpPr>
        <p:spPr>
          <a:xfrm>
            <a:off x="5475000" y="1968800"/>
            <a:ext cx="3669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Why is Python So Popular?</a:t>
            </a:r>
            <a:endParaRPr/>
          </a:p>
        </p:txBody>
      </p:sp>
      <p:sp>
        <p:nvSpPr>
          <p:cNvPr id="242" name="Google Shape;242;p31"/>
          <p:cNvSpPr txBox="1"/>
          <p:nvPr>
            <p:ph idx="4" type="title"/>
          </p:nvPr>
        </p:nvSpPr>
        <p:spPr>
          <a:xfrm>
            <a:off x="1030638" y="1968800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3" name="Google Shape;243;p31"/>
          <p:cNvSpPr txBox="1"/>
          <p:nvPr>
            <p:ph idx="5" type="title"/>
          </p:nvPr>
        </p:nvSpPr>
        <p:spPr>
          <a:xfrm>
            <a:off x="4733113" y="1968800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4" name="Google Shape;244;p3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5" name="Google Shape;245;p31"/>
          <p:cNvSpPr txBox="1"/>
          <p:nvPr>
            <p:ph idx="7" type="title"/>
          </p:nvPr>
        </p:nvSpPr>
        <p:spPr>
          <a:xfrm>
            <a:off x="1772463" y="3034388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Python Syntax Basics</a:t>
            </a:r>
            <a:endParaRPr/>
          </a:p>
        </p:txBody>
      </p:sp>
      <p:sp>
        <p:nvSpPr>
          <p:cNvPr id="246" name="Google Shape;246;p31"/>
          <p:cNvSpPr txBox="1"/>
          <p:nvPr>
            <p:ph idx="9" type="title"/>
          </p:nvPr>
        </p:nvSpPr>
        <p:spPr>
          <a:xfrm>
            <a:off x="5474937" y="3034388"/>
            <a:ext cx="2638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First Python Commands</a:t>
            </a:r>
            <a:endParaRPr/>
          </a:p>
        </p:txBody>
      </p:sp>
      <p:cxnSp>
        <p:nvCxnSpPr>
          <p:cNvPr id="247" name="Google Shape;247;p31"/>
          <p:cNvCxnSpPr/>
          <p:nvPr/>
        </p:nvCxnSpPr>
        <p:spPr>
          <a:xfrm>
            <a:off x="1030638" y="2403275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1"/>
          <p:cNvCxnSpPr/>
          <p:nvPr/>
        </p:nvCxnSpPr>
        <p:spPr>
          <a:xfrm>
            <a:off x="4733113" y="2403275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1"/>
          <p:cNvSpPr/>
          <p:nvPr/>
        </p:nvSpPr>
        <p:spPr>
          <a:xfrm>
            <a:off x="7514650" y="-13406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6586200" y="-5953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>
            <p:ph idx="14" type="title"/>
          </p:nvPr>
        </p:nvSpPr>
        <p:spPr>
          <a:xfrm>
            <a:off x="1030638" y="2920188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252" name="Google Shape;252;p31"/>
          <p:cNvCxnSpPr/>
          <p:nvPr/>
        </p:nvCxnSpPr>
        <p:spPr>
          <a:xfrm>
            <a:off x="1030638" y="3354663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1"/>
          <p:cNvSpPr txBox="1"/>
          <p:nvPr>
            <p:ph idx="14" type="title"/>
          </p:nvPr>
        </p:nvSpPr>
        <p:spPr>
          <a:xfrm>
            <a:off x="4733113" y="2995663"/>
            <a:ext cx="6657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4" name="Google Shape;254;p31"/>
          <p:cNvCxnSpPr/>
          <p:nvPr/>
        </p:nvCxnSpPr>
        <p:spPr>
          <a:xfrm>
            <a:off x="4733113" y="3430138"/>
            <a:ext cx="665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Python?</a:t>
            </a:r>
            <a:endParaRPr/>
          </a:p>
        </p:txBody>
      </p:sp>
      <p:sp>
        <p:nvSpPr>
          <p:cNvPr id="260" name="Google Shape;260;p32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high level programming language known for its simplicity and readability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oppins Light"/>
              <a:buChar char="●"/>
            </a:pPr>
            <a:r>
              <a:rPr lang="en"/>
              <a:t>Used in web development, data science, automation and mor</a:t>
            </a:r>
            <a:r>
              <a:rPr lang="en"/>
              <a:t>e</a:t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5" y="-184750"/>
            <a:ext cx="2115012" cy="232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2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3372600" y="838625"/>
            <a:ext cx="44991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so popular?</a:t>
            </a:r>
            <a:endParaRPr/>
          </a:p>
        </p:txBody>
      </p:sp>
      <p:sp>
        <p:nvSpPr>
          <p:cNvPr id="269" name="Google Shape;269;p33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/>
              <a:t>Simple and easy-to-read syntax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/>
              <a:t>Large community and extensive libraries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/>
              <a:t>Cross-platform compatibility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oppins Light"/>
              <a:buChar char="●"/>
            </a:pPr>
            <a:r>
              <a:rPr lang="en"/>
              <a:t>Used in diverse fields (AI, data science, web development, automation)</a:t>
            </a:r>
            <a:endParaRPr/>
          </a:p>
        </p:txBody>
      </p:sp>
      <p:sp>
        <p:nvSpPr>
          <p:cNvPr id="270" name="Google Shape;270;p33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5" y="-184750"/>
            <a:ext cx="2115012" cy="232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3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3372600" y="838625"/>
            <a:ext cx="44991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so popular?</a:t>
            </a:r>
            <a:endParaRPr/>
          </a:p>
        </p:txBody>
      </p:sp>
      <p:sp>
        <p:nvSpPr>
          <p:cNvPr id="278" name="Google Shape;278;p34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usage areas: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/>
              <a:t>Web frameworks like Django and Flask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n"/>
              <a:t>Data analysis with Pandas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oppins Light"/>
              <a:buChar char="●"/>
            </a:pPr>
            <a:r>
              <a:rPr lang="en"/>
              <a:t>Machine learning with TensorFlow and Scikit-Learn</a:t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5" y="-184750"/>
            <a:ext cx="2115012" cy="232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4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</a:t>
            </a:r>
            <a:endParaRPr/>
          </a:p>
        </p:txBody>
      </p:sp>
      <p:sp>
        <p:nvSpPr>
          <p:cNvPr id="287" name="Google Shape;287;p35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code</a:t>
            </a:r>
            <a:endParaRPr/>
          </a:p>
        </p:txBody>
      </p:sp>
      <p:sp>
        <p:nvSpPr>
          <p:cNvPr id="288" name="Google Shape;288;p35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Python’s syntax is simple and easy to understand: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need for semicolons (;)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indentation instead of curly brackets {}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Readable and clean code structure</a:t>
            </a:r>
            <a:endParaRPr/>
          </a:p>
        </p:txBody>
      </p:sp>
      <p:sp>
        <p:nvSpPr>
          <p:cNvPr id="289" name="Google Shape;289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syntax</a:t>
            </a: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6267975" y="-12285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7793225" y="38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5"/>
          <p:cNvPicPr preferRelativeResize="0"/>
          <p:nvPr/>
        </p:nvPicPr>
        <p:blipFill rotWithShape="1">
          <a:blip r:embed="rId3">
            <a:alphaModFix/>
          </a:blip>
          <a:srcRect b="0" l="0" r="5767" t="0"/>
          <a:stretch/>
        </p:blipFill>
        <p:spPr>
          <a:xfrm>
            <a:off x="5363200" y="3137175"/>
            <a:ext cx="23336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188" y="1908438"/>
            <a:ext cx="23336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