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7" r:id="rId12"/>
    <p:sldId id="266" r:id="rId13"/>
    <p:sldId id="270" r:id="rId14"/>
    <p:sldId id="269" r:id="rId15"/>
    <p:sldId id="268" r:id="rId16"/>
    <p:sldId id="273" r:id="rId17"/>
    <p:sldId id="272" r:id="rId18"/>
    <p:sldId id="271" r:id="rId19"/>
    <p:sldId id="276" r:id="rId20"/>
    <p:sldId id="275" r:id="rId21"/>
    <p:sldId id="274" r:id="rId22"/>
    <p:sldId id="279" r:id="rId23"/>
    <p:sldId id="278" r:id="rId2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3" autoAdjust="0"/>
    <p:restoredTop sz="94652" autoAdjust="0"/>
  </p:normalViewPr>
  <p:slideViewPr>
    <p:cSldViewPr showGuides="1">
      <p:cViewPr>
        <p:scale>
          <a:sx n="66" d="100"/>
          <a:sy n="66" d="100"/>
        </p:scale>
        <p:origin x="-154" y="3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- 05</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830997"/>
          </a:xfrm>
          <a:prstGeom prst="rect">
            <a:avLst/>
          </a:prstGeom>
          <a:noFill/>
        </p:spPr>
        <p:txBody>
          <a:bodyPr wrap="square" rtlCol="0">
            <a:spAutoFit/>
          </a:bodyPr>
          <a:lstStyle/>
          <a:p>
            <a:r>
              <a:rPr lang="en-US" sz="4800" b="1" kern="100">
                <a:effectLst/>
                <a:latin typeface="Calibri" panose="020F0502020204030204" pitchFamily="34" charset="0"/>
                <a:ea typeface="Calibri" panose="020F0502020204030204" pitchFamily="34" charset="0"/>
                <a:cs typeface="Iskoola Pota" panose="020B0502040204020203" pitchFamily="34" charset="0"/>
              </a:rPr>
              <a:t>Password Attacks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medusa</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1800" dirty="0"/>
              <a:t>Medusa is intended to be a speedy, massively parallel, modular, login brute-forcer. The goal is to support as many services which allow remote authentication as possible. The author considers following items as some of the key features of this application: * Thread-based parallel testing. Brute-force testing can be performed against multiple hosts, users or passwords concurrently. * Flexible user input. Target information (host/user/password) can be specified in a variety of ways. For example, each item can be either a single entry or a file containing multiple entries. Additionally, a combination file format allows the user to refine their target listing. * Modular design. Each service module exists as an independent .mod file. This means that no modifications are necessary to the core application in order to extend the supported list of services for brute-forcing.</a:t>
            </a:r>
          </a:p>
          <a:p>
            <a:pPr marL="0" indent="0">
              <a:buNone/>
            </a:pPr>
            <a:endParaRPr lang="en-US" sz="1800" dirty="0"/>
          </a:p>
          <a:p>
            <a:pPr marL="0" indent="0">
              <a:buNone/>
            </a:pPr>
            <a:r>
              <a:rPr lang="en-US" sz="1800" dirty="0"/>
              <a:t>Installed size: 801 KB</a:t>
            </a:r>
          </a:p>
          <a:p>
            <a:pPr marL="0" indent="0">
              <a:buNone/>
            </a:pPr>
            <a:r>
              <a:rPr lang="en-US" sz="1800" dirty="0"/>
              <a:t>How to install: </a:t>
            </a:r>
            <a:r>
              <a:rPr lang="en-US" sz="1800" dirty="0" err="1"/>
              <a:t>sudo</a:t>
            </a:r>
            <a:r>
              <a:rPr lang="en-US" sz="1800" dirty="0"/>
              <a:t> apt install medusa</a:t>
            </a:r>
          </a:p>
        </p:txBody>
      </p:sp>
    </p:spTree>
    <p:extLst>
      <p:ext uri="{BB962C8B-B14F-4D97-AF65-F5344CB8AC3E}">
        <p14:creationId xmlns:p14="http://schemas.microsoft.com/office/powerpoint/2010/main" val="649922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ncrack</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1600" dirty="0" err="1"/>
              <a:t>Ncrack</a:t>
            </a:r>
            <a:r>
              <a:rPr lang="en-US" sz="1600" dirty="0"/>
              <a:t> is a high-speed network authentication cracking tool. It was built to help companies secure their networks by proactively testing all their hosts and networking devices for poor passwords. Security professionals also rely on </a:t>
            </a:r>
            <a:r>
              <a:rPr lang="en-US" sz="1600" dirty="0" err="1"/>
              <a:t>Ncrack</a:t>
            </a:r>
            <a:r>
              <a:rPr lang="en-US" sz="1600" dirty="0"/>
              <a:t> when auditing their clients. </a:t>
            </a:r>
            <a:r>
              <a:rPr lang="en-US" sz="1600" dirty="0" err="1"/>
              <a:t>Ncrack</a:t>
            </a:r>
            <a:r>
              <a:rPr lang="en-US" sz="1600" dirty="0"/>
              <a:t> was designed using a modular approach, a command-line syntax similar to Nmap and a dynamic engine that can adapt its </a:t>
            </a:r>
            <a:r>
              <a:rPr lang="en-US" sz="1600" dirty="0" err="1"/>
              <a:t>behaviour</a:t>
            </a:r>
            <a:r>
              <a:rPr lang="en-US" sz="1600" dirty="0"/>
              <a:t> based on network feedback. It allows for rapid, yet reliable large-scale auditing of multiple hosts.</a:t>
            </a:r>
          </a:p>
          <a:p>
            <a:pPr marL="0" indent="0">
              <a:buNone/>
            </a:pPr>
            <a:endParaRPr lang="en-US" sz="1600" dirty="0"/>
          </a:p>
          <a:p>
            <a:pPr marL="0" indent="0">
              <a:buNone/>
            </a:pPr>
            <a:r>
              <a:rPr lang="en-US" sz="1600" dirty="0" err="1"/>
              <a:t>Ncrack’s</a:t>
            </a:r>
            <a:r>
              <a:rPr lang="en-US" sz="1600" dirty="0"/>
              <a:t> features include a very flexible interface granting the user full control of network operations, allowing for very sophisticated </a:t>
            </a:r>
            <a:r>
              <a:rPr lang="en-US" sz="1600" dirty="0" err="1"/>
              <a:t>bruteforcing</a:t>
            </a:r>
            <a:r>
              <a:rPr lang="en-US" sz="1600" dirty="0"/>
              <a:t> attacks, timing templates for ease of use, runtime interaction similar to Nmap’s and many more. Protocols supported include RDP, SSH, http(s), SMB, pop3(s), VNC, FTP, and telnet.</a:t>
            </a:r>
          </a:p>
          <a:p>
            <a:pPr marL="0" indent="0">
              <a:buNone/>
            </a:pPr>
            <a:endParaRPr lang="en-US" sz="1600" dirty="0"/>
          </a:p>
          <a:p>
            <a:pPr marL="0" indent="0">
              <a:buNone/>
            </a:pPr>
            <a:r>
              <a:rPr lang="en-US" sz="1600" dirty="0"/>
              <a:t>Be sure to read the </a:t>
            </a:r>
            <a:r>
              <a:rPr lang="en-US" sz="1600" dirty="0" err="1"/>
              <a:t>Ncrack</a:t>
            </a:r>
            <a:r>
              <a:rPr lang="en-US" sz="1600" dirty="0"/>
              <a:t> man page (https://nmap.org/ncrack/man.html) to fully understand </a:t>
            </a:r>
            <a:r>
              <a:rPr lang="en-US" sz="1600" dirty="0" err="1"/>
              <a:t>Ncrack</a:t>
            </a:r>
            <a:r>
              <a:rPr lang="en-US" sz="1600" dirty="0"/>
              <a:t> usage.</a:t>
            </a:r>
          </a:p>
          <a:p>
            <a:pPr marL="0" indent="0">
              <a:buNone/>
            </a:pPr>
            <a:endParaRPr lang="en-US" sz="1600" dirty="0"/>
          </a:p>
          <a:p>
            <a:pPr marL="0" indent="0">
              <a:buNone/>
            </a:pPr>
            <a:r>
              <a:rPr lang="en-US" sz="1600" dirty="0"/>
              <a:t>Installed size: 1.66 MB</a:t>
            </a:r>
          </a:p>
          <a:p>
            <a:pPr marL="0" indent="0">
              <a:buNone/>
            </a:pPr>
            <a:r>
              <a:rPr lang="en-US" sz="1600" dirty="0"/>
              <a:t>How to install: </a:t>
            </a:r>
            <a:r>
              <a:rPr lang="en-US" sz="1600" dirty="0" err="1"/>
              <a:t>sudo</a:t>
            </a:r>
            <a:r>
              <a:rPr lang="en-US" sz="1600" dirty="0"/>
              <a:t> apt install </a:t>
            </a:r>
            <a:r>
              <a:rPr lang="en-US" sz="1600" dirty="0" err="1"/>
              <a:t>ncrack</a:t>
            </a:r>
            <a:endParaRPr lang="en-US" sz="1600" dirty="0"/>
          </a:p>
        </p:txBody>
      </p:sp>
    </p:spTree>
    <p:extLst>
      <p:ext uri="{BB962C8B-B14F-4D97-AF65-F5344CB8AC3E}">
        <p14:creationId xmlns:p14="http://schemas.microsoft.com/office/powerpoint/2010/main" val="421095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onesixtyone</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000" dirty="0" err="1"/>
              <a:t>onesixtyone</a:t>
            </a:r>
            <a:r>
              <a:rPr lang="en-US" sz="2000" dirty="0"/>
              <a:t> is a simple SNMP scanner which sends SNMP requests for the </a:t>
            </a:r>
            <a:r>
              <a:rPr lang="en-US" sz="2000" dirty="0" err="1"/>
              <a:t>sysDescr</a:t>
            </a:r>
            <a:r>
              <a:rPr lang="en-US" sz="2000" dirty="0"/>
              <a:t> value asynchronously with user-adjustable sending times and then logs the responses which gives the description of the software running on the device.</a:t>
            </a:r>
          </a:p>
          <a:p>
            <a:pPr marL="0" indent="0">
              <a:buNone/>
            </a:pPr>
            <a:endParaRPr lang="en-US" sz="2000" dirty="0"/>
          </a:p>
          <a:p>
            <a:pPr marL="0" indent="0">
              <a:buNone/>
            </a:pPr>
            <a:r>
              <a:rPr lang="en-US" sz="2000" dirty="0"/>
              <a:t>Running </a:t>
            </a:r>
            <a:r>
              <a:rPr lang="en-US" sz="2000" dirty="0" err="1"/>
              <a:t>onesixtyone</a:t>
            </a:r>
            <a:r>
              <a:rPr lang="en-US" sz="2000" dirty="0"/>
              <a:t> on a class B network (switched 100Mbs with 1Gbs backbone) with -w 10 gives a performance of 3 seconds per class C, with no dropped packets, and all 65536 IP addresses were scanned in less than 13 minutes.</a:t>
            </a:r>
          </a:p>
          <a:p>
            <a:pPr marL="0" indent="0">
              <a:buNone/>
            </a:pPr>
            <a:endParaRPr lang="en-US" sz="2000" dirty="0"/>
          </a:p>
          <a:p>
            <a:pPr marL="0" indent="0">
              <a:buNone/>
            </a:pPr>
            <a:r>
              <a:rPr lang="en-US" sz="2000" dirty="0"/>
              <a:t>Installed size: 177 KB</a:t>
            </a:r>
          </a:p>
          <a:p>
            <a:pPr marL="0" indent="0">
              <a:buNone/>
            </a:pPr>
            <a:r>
              <a:rPr lang="en-US" sz="2000" dirty="0"/>
              <a:t>How to install: </a:t>
            </a:r>
            <a:r>
              <a:rPr lang="en-US" sz="2000" dirty="0" err="1"/>
              <a:t>sudo</a:t>
            </a:r>
            <a:r>
              <a:rPr lang="en-US" sz="2000" dirty="0"/>
              <a:t> apt install </a:t>
            </a:r>
            <a:r>
              <a:rPr lang="en-US" sz="2000" dirty="0" err="1"/>
              <a:t>onesixtyone</a:t>
            </a:r>
            <a:endParaRPr lang="en-US" sz="2000" dirty="0"/>
          </a:p>
        </p:txBody>
      </p:sp>
    </p:spTree>
    <p:extLst>
      <p:ext uri="{BB962C8B-B14F-4D97-AF65-F5344CB8AC3E}">
        <p14:creationId xmlns:p14="http://schemas.microsoft.com/office/powerpoint/2010/main" val="2156422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patator</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600" dirty="0" err="1"/>
              <a:t>Patator</a:t>
            </a:r>
            <a:r>
              <a:rPr lang="en-US" sz="600" dirty="0"/>
              <a:t> is a multi-purpose brute-forcer, with a modular design and a flexible usage.</a:t>
            </a:r>
          </a:p>
          <a:p>
            <a:pPr marL="0" indent="0">
              <a:buNone/>
            </a:pPr>
            <a:endParaRPr lang="en-US" sz="600" dirty="0"/>
          </a:p>
          <a:p>
            <a:pPr marL="0" indent="0">
              <a:buNone/>
            </a:pPr>
            <a:r>
              <a:rPr lang="en-US" sz="600" dirty="0"/>
              <a:t>Currently it supports the following modules:</a:t>
            </a:r>
          </a:p>
          <a:p>
            <a:pPr marL="0" indent="0">
              <a:buNone/>
            </a:pPr>
            <a:endParaRPr lang="en-US" sz="600" dirty="0"/>
          </a:p>
          <a:p>
            <a:pPr marL="0" indent="0">
              <a:buNone/>
            </a:pPr>
            <a:r>
              <a:rPr lang="en-US" sz="600" dirty="0" err="1"/>
              <a:t>ftp_login</a:t>
            </a:r>
            <a:r>
              <a:rPr lang="en-US" sz="600" dirty="0"/>
              <a:t> : Brute-force FTP</a:t>
            </a:r>
          </a:p>
          <a:p>
            <a:pPr marL="0" indent="0">
              <a:buNone/>
            </a:pPr>
            <a:r>
              <a:rPr lang="en-US" sz="600" dirty="0" err="1"/>
              <a:t>ssh_login</a:t>
            </a:r>
            <a:r>
              <a:rPr lang="en-US" sz="600" dirty="0"/>
              <a:t> : Brute-force SSH</a:t>
            </a:r>
          </a:p>
          <a:p>
            <a:pPr marL="0" indent="0">
              <a:buNone/>
            </a:pPr>
            <a:r>
              <a:rPr lang="en-US" sz="600" dirty="0" err="1"/>
              <a:t>telnet_login</a:t>
            </a:r>
            <a:r>
              <a:rPr lang="en-US" sz="600" dirty="0"/>
              <a:t> : Brute-force Telnet</a:t>
            </a:r>
          </a:p>
          <a:p>
            <a:pPr marL="0" indent="0">
              <a:buNone/>
            </a:pPr>
            <a:r>
              <a:rPr lang="en-US" sz="600" dirty="0" err="1"/>
              <a:t>smtp_login</a:t>
            </a:r>
            <a:r>
              <a:rPr lang="en-US" sz="600" dirty="0"/>
              <a:t> : Brute-force SMTP</a:t>
            </a:r>
          </a:p>
          <a:p>
            <a:pPr marL="0" indent="0">
              <a:buNone/>
            </a:pPr>
            <a:r>
              <a:rPr lang="en-US" sz="600" dirty="0" err="1"/>
              <a:t>smtp_vrfy</a:t>
            </a:r>
            <a:r>
              <a:rPr lang="en-US" sz="600" dirty="0"/>
              <a:t> : Enumerate valid users using SMTP VRFY</a:t>
            </a:r>
          </a:p>
          <a:p>
            <a:pPr marL="0" indent="0">
              <a:buNone/>
            </a:pPr>
            <a:r>
              <a:rPr lang="en-US" sz="600" dirty="0" err="1"/>
              <a:t>smtp_rcpt</a:t>
            </a:r>
            <a:r>
              <a:rPr lang="en-US" sz="600" dirty="0"/>
              <a:t> : Enumerate valid users using SMTP RCPT TO</a:t>
            </a:r>
          </a:p>
          <a:p>
            <a:pPr marL="0" indent="0">
              <a:buNone/>
            </a:pPr>
            <a:r>
              <a:rPr lang="en-US" sz="600" dirty="0" err="1"/>
              <a:t>finger_lookup</a:t>
            </a:r>
            <a:r>
              <a:rPr lang="en-US" sz="600" dirty="0"/>
              <a:t> : Enumerate valid users using Finger</a:t>
            </a:r>
          </a:p>
          <a:p>
            <a:pPr marL="0" indent="0">
              <a:buNone/>
            </a:pPr>
            <a:r>
              <a:rPr lang="en-US" sz="600" dirty="0" err="1"/>
              <a:t>http_fuzz</a:t>
            </a:r>
            <a:r>
              <a:rPr lang="en-US" sz="600" dirty="0"/>
              <a:t> : Brute-force HTTP</a:t>
            </a:r>
          </a:p>
          <a:p>
            <a:pPr marL="0" indent="0">
              <a:buNone/>
            </a:pPr>
            <a:r>
              <a:rPr lang="en-US" sz="600" dirty="0" err="1"/>
              <a:t>ajp_fuzz</a:t>
            </a:r>
            <a:r>
              <a:rPr lang="en-US" sz="600" dirty="0"/>
              <a:t> : Brute-force AJP</a:t>
            </a:r>
          </a:p>
          <a:p>
            <a:pPr marL="0" indent="0">
              <a:buNone/>
            </a:pPr>
            <a:r>
              <a:rPr lang="en-US" sz="600" dirty="0" err="1"/>
              <a:t>pop_login</a:t>
            </a:r>
            <a:r>
              <a:rPr lang="en-US" sz="600" dirty="0"/>
              <a:t> : Brute-force POP3</a:t>
            </a:r>
          </a:p>
          <a:p>
            <a:pPr marL="0" indent="0">
              <a:buNone/>
            </a:pPr>
            <a:r>
              <a:rPr lang="en-US" sz="600" dirty="0" err="1"/>
              <a:t>pop_passd</a:t>
            </a:r>
            <a:r>
              <a:rPr lang="en-US" sz="600" dirty="0"/>
              <a:t> : Brute-force </a:t>
            </a:r>
            <a:r>
              <a:rPr lang="en-US" sz="600" dirty="0" err="1"/>
              <a:t>poppassd</a:t>
            </a:r>
            <a:r>
              <a:rPr lang="en-US" sz="600" dirty="0"/>
              <a:t> (http://netwinsite.com/poppassd/)</a:t>
            </a:r>
          </a:p>
          <a:p>
            <a:pPr marL="0" indent="0">
              <a:buNone/>
            </a:pPr>
            <a:r>
              <a:rPr lang="en-US" sz="600" dirty="0" err="1"/>
              <a:t>imap_login</a:t>
            </a:r>
            <a:r>
              <a:rPr lang="en-US" sz="600" dirty="0"/>
              <a:t> : Brute-force IMAP4</a:t>
            </a:r>
          </a:p>
          <a:p>
            <a:pPr marL="0" indent="0">
              <a:buNone/>
            </a:pPr>
            <a:r>
              <a:rPr lang="en-US" sz="600" dirty="0" err="1"/>
              <a:t>ldap_login</a:t>
            </a:r>
            <a:r>
              <a:rPr lang="en-US" sz="600" dirty="0"/>
              <a:t> : Brute-force LDAP</a:t>
            </a:r>
          </a:p>
          <a:p>
            <a:pPr marL="0" indent="0">
              <a:buNone/>
            </a:pPr>
            <a:r>
              <a:rPr lang="en-US" sz="600" dirty="0" err="1"/>
              <a:t>dcom_login</a:t>
            </a:r>
            <a:r>
              <a:rPr lang="en-US" sz="600" dirty="0"/>
              <a:t> : Brute-force DCOM</a:t>
            </a:r>
          </a:p>
          <a:p>
            <a:pPr marL="0" indent="0">
              <a:buNone/>
            </a:pPr>
            <a:r>
              <a:rPr lang="en-US" sz="600" dirty="0" err="1"/>
              <a:t>smb_login</a:t>
            </a:r>
            <a:r>
              <a:rPr lang="en-US" sz="600" dirty="0"/>
              <a:t> : Brute-force SMB</a:t>
            </a:r>
          </a:p>
          <a:p>
            <a:pPr marL="0" indent="0">
              <a:buNone/>
            </a:pPr>
            <a:r>
              <a:rPr lang="en-US" sz="600" dirty="0" err="1"/>
              <a:t>smb_lookupsid</a:t>
            </a:r>
            <a:r>
              <a:rPr lang="en-US" sz="600" dirty="0"/>
              <a:t> : Brute-force SMB SID-lookup</a:t>
            </a:r>
          </a:p>
          <a:p>
            <a:pPr marL="0" indent="0">
              <a:buNone/>
            </a:pPr>
            <a:r>
              <a:rPr lang="en-US" sz="600" dirty="0" err="1"/>
              <a:t>rlogin_login</a:t>
            </a:r>
            <a:r>
              <a:rPr lang="en-US" sz="600" dirty="0"/>
              <a:t> : Brute-force rlogin</a:t>
            </a:r>
          </a:p>
          <a:p>
            <a:pPr marL="0" indent="0">
              <a:buNone/>
            </a:pPr>
            <a:r>
              <a:rPr lang="en-US" sz="600" dirty="0" err="1"/>
              <a:t>vmauthd_login</a:t>
            </a:r>
            <a:r>
              <a:rPr lang="en-US" sz="600" dirty="0"/>
              <a:t> : Brute-force VMware Authentication Daemon</a:t>
            </a:r>
          </a:p>
          <a:p>
            <a:pPr marL="0" indent="0">
              <a:buNone/>
            </a:pPr>
            <a:r>
              <a:rPr lang="en-US" sz="600" dirty="0" err="1"/>
              <a:t>mssql_login</a:t>
            </a:r>
            <a:r>
              <a:rPr lang="en-US" sz="600" dirty="0"/>
              <a:t> : Brute-force MSSQL</a:t>
            </a:r>
          </a:p>
          <a:p>
            <a:pPr marL="0" indent="0">
              <a:buNone/>
            </a:pPr>
            <a:r>
              <a:rPr lang="en-US" sz="600" dirty="0" err="1"/>
              <a:t>mysql_login</a:t>
            </a:r>
            <a:r>
              <a:rPr lang="en-US" sz="600" dirty="0"/>
              <a:t> : Brute-force MySQL</a:t>
            </a:r>
          </a:p>
          <a:p>
            <a:pPr marL="0" indent="0">
              <a:buNone/>
            </a:pPr>
            <a:r>
              <a:rPr lang="en-US" sz="600" dirty="0" err="1"/>
              <a:t>mysql_query</a:t>
            </a:r>
            <a:r>
              <a:rPr lang="en-US" sz="600" dirty="0"/>
              <a:t> : Brute-force MySQL queries</a:t>
            </a:r>
          </a:p>
          <a:p>
            <a:pPr marL="0" indent="0">
              <a:buNone/>
            </a:pPr>
            <a:r>
              <a:rPr lang="en-US" sz="600" dirty="0" err="1"/>
              <a:t>rdp_login</a:t>
            </a:r>
            <a:r>
              <a:rPr lang="en-US" sz="600" dirty="0"/>
              <a:t> : Brute-force RDP (NLA)</a:t>
            </a:r>
          </a:p>
          <a:p>
            <a:pPr marL="0" indent="0">
              <a:buNone/>
            </a:pPr>
            <a:r>
              <a:rPr lang="en-US" sz="600" dirty="0" err="1"/>
              <a:t>pgsql_login</a:t>
            </a:r>
            <a:r>
              <a:rPr lang="en-US" sz="600" dirty="0"/>
              <a:t> : Brute-force PostgreSQL</a:t>
            </a:r>
          </a:p>
          <a:p>
            <a:pPr marL="0" indent="0">
              <a:buNone/>
            </a:pPr>
            <a:r>
              <a:rPr lang="en-US" sz="600" dirty="0" err="1"/>
              <a:t>vnc_login</a:t>
            </a:r>
            <a:r>
              <a:rPr lang="en-US" sz="600" dirty="0"/>
              <a:t> : Brute-force VNC</a:t>
            </a:r>
          </a:p>
          <a:p>
            <a:pPr marL="0" indent="0">
              <a:buNone/>
            </a:pPr>
            <a:r>
              <a:rPr lang="en-US" sz="600" dirty="0" err="1"/>
              <a:t>dns_forward</a:t>
            </a:r>
            <a:r>
              <a:rPr lang="en-US" sz="600" dirty="0"/>
              <a:t> : Forward DNS lookup</a:t>
            </a:r>
          </a:p>
          <a:p>
            <a:pPr marL="0" indent="0">
              <a:buNone/>
            </a:pPr>
            <a:r>
              <a:rPr lang="en-US" sz="600" dirty="0" err="1"/>
              <a:t>dns_reverse</a:t>
            </a:r>
            <a:r>
              <a:rPr lang="en-US" sz="600" dirty="0"/>
              <a:t> : Reverse DNS lookup</a:t>
            </a:r>
          </a:p>
          <a:p>
            <a:pPr marL="0" indent="0">
              <a:buNone/>
            </a:pPr>
            <a:r>
              <a:rPr lang="en-US" sz="600" dirty="0" err="1"/>
              <a:t>snmp_login</a:t>
            </a:r>
            <a:r>
              <a:rPr lang="en-US" sz="600" dirty="0"/>
              <a:t> : Brute-force SNMP v1/2/3</a:t>
            </a:r>
          </a:p>
          <a:p>
            <a:pPr marL="0" indent="0">
              <a:buNone/>
            </a:pPr>
            <a:r>
              <a:rPr lang="en-US" sz="600" dirty="0" err="1"/>
              <a:t>ike_enum</a:t>
            </a:r>
            <a:r>
              <a:rPr lang="en-US" sz="600" dirty="0"/>
              <a:t> : Enumerate IKE transforms</a:t>
            </a:r>
          </a:p>
          <a:p>
            <a:pPr marL="0" indent="0">
              <a:buNone/>
            </a:pPr>
            <a:r>
              <a:rPr lang="en-US" sz="600" dirty="0" err="1"/>
              <a:t>unzip_pass</a:t>
            </a:r>
            <a:r>
              <a:rPr lang="en-US" sz="600" dirty="0"/>
              <a:t> : Brute-force the password of encrypted ZIP files</a:t>
            </a:r>
          </a:p>
          <a:p>
            <a:pPr marL="0" indent="0">
              <a:buNone/>
            </a:pPr>
            <a:r>
              <a:rPr lang="en-US" sz="600" dirty="0" err="1"/>
              <a:t>keystore_pass</a:t>
            </a:r>
            <a:r>
              <a:rPr lang="en-US" sz="600" dirty="0"/>
              <a:t> : Brute-force the password of Java keystore files</a:t>
            </a:r>
          </a:p>
          <a:p>
            <a:pPr marL="0" indent="0">
              <a:buNone/>
            </a:pPr>
            <a:r>
              <a:rPr lang="en-US" sz="600" dirty="0" err="1"/>
              <a:t>umbraco_crack</a:t>
            </a:r>
            <a:r>
              <a:rPr lang="en-US" sz="600" dirty="0"/>
              <a:t> : Crack Umbraco HMAC-SHA1 password hashes</a:t>
            </a:r>
          </a:p>
          <a:p>
            <a:pPr marL="0" indent="0">
              <a:buNone/>
            </a:pPr>
            <a:r>
              <a:rPr lang="en-US" sz="600" dirty="0" err="1"/>
              <a:t>tcp_fuzz</a:t>
            </a:r>
            <a:r>
              <a:rPr lang="en-US" sz="600" dirty="0"/>
              <a:t> : Fuzz TCP services</a:t>
            </a:r>
          </a:p>
          <a:p>
            <a:pPr marL="0" indent="0">
              <a:buNone/>
            </a:pPr>
            <a:r>
              <a:rPr lang="en-US" sz="600" dirty="0" err="1"/>
              <a:t>dummy_test</a:t>
            </a:r>
            <a:r>
              <a:rPr lang="en-US" sz="600" dirty="0"/>
              <a:t> : Testing module</a:t>
            </a:r>
          </a:p>
          <a:p>
            <a:pPr marL="0" indent="0">
              <a:buNone/>
            </a:pPr>
            <a:r>
              <a:rPr lang="en-US" sz="600" dirty="0"/>
              <a:t>Installed size: 187 KB</a:t>
            </a:r>
          </a:p>
          <a:p>
            <a:pPr marL="0" indent="0">
              <a:buNone/>
            </a:pPr>
            <a:r>
              <a:rPr lang="en-US" sz="600" dirty="0"/>
              <a:t>How to install: </a:t>
            </a:r>
            <a:r>
              <a:rPr lang="en-US" sz="600" dirty="0" err="1"/>
              <a:t>sudo</a:t>
            </a:r>
            <a:r>
              <a:rPr lang="en-US" sz="600" dirty="0"/>
              <a:t> apt install </a:t>
            </a:r>
            <a:r>
              <a:rPr lang="en-US" sz="600" dirty="0" err="1"/>
              <a:t>patator</a:t>
            </a:r>
            <a:endParaRPr lang="en-US" sz="600" dirty="0"/>
          </a:p>
          <a:p>
            <a:pPr marL="0" indent="0">
              <a:buNone/>
            </a:pPr>
            <a:endParaRPr lang="en-US" sz="600" dirty="0"/>
          </a:p>
          <a:p>
            <a:pPr marL="0" indent="0">
              <a:buNone/>
            </a:pPr>
            <a:endParaRPr lang="en-US" sz="600" dirty="0"/>
          </a:p>
        </p:txBody>
      </p:sp>
    </p:spTree>
    <p:extLst>
      <p:ext uri="{BB962C8B-B14F-4D97-AF65-F5344CB8AC3E}">
        <p14:creationId xmlns:p14="http://schemas.microsoft.com/office/powerpoint/2010/main" val="98186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 </a:t>
            </a:r>
            <a:r>
              <a:rPr lang="en-US" dirty="0" err="1"/>
              <a:t>thc-pptp-bruter</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800" dirty="0"/>
              <a:t>Brute force program against </a:t>
            </a:r>
            <a:r>
              <a:rPr lang="en-US" sz="2800" dirty="0" err="1"/>
              <a:t>pptp</a:t>
            </a:r>
            <a:r>
              <a:rPr lang="en-US" sz="2800" dirty="0"/>
              <a:t> </a:t>
            </a:r>
            <a:r>
              <a:rPr lang="en-US" sz="2800" dirty="0" err="1"/>
              <a:t>vpn</a:t>
            </a:r>
            <a:r>
              <a:rPr lang="en-US" sz="2800" dirty="0"/>
              <a:t> endpoints (</a:t>
            </a:r>
            <a:r>
              <a:rPr lang="en-US" sz="2800" dirty="0" err="1"/>
              <a:t>tcp</a:t>
            </a:r>
            <a:r>
              <a:rPr lang="en-US" sz="2800" dirty="0"/>
              <a:t> port 1723). Fully standalone. Supports latest MSChapV2 authentication. Tested against Windows and Cisco gateways. Exploits a weakness in Microsoft’s anti-brute force implementation which makes it possible to try 300 passwords the second.</a:t>
            </a:r>
          </a:p>
          <a:p>
            <a:pPr marL="0" indent="0">
              <a:buNone/>
            </a:pPr>
            <a:endParaRPr lang="en-US" sz="2800" dirty="0"/>
          </a:p>
          <a:p>
            <a:pPr marL="0" indent="0">
              <a:buNone/>
            </a:pPr>
            <a:r>
              <a:rPr lang="en-US" sz="2800" dirty="0"/>
              <a:t>Installed size: 48 KB</a:t>
            </a:r>
          </a:p>
          <a:p>
            <a:pPr marL="0" indent="0">
              <a:buNone/>
            </a:pPr>
            <a:r>
              <a:rPr lang="en-US" sz="2800" dirty="0"/>
              <a:t>How to install: </a:t>
            </a:r>
            <a:r>
              <a:rPr lang="en-US" sz="2800" dirty="0" err="1"/>
              <a:t>sudo</a:t>
            </a:r>
            <a:r>
              <a:rPr lang="en-US" sz="2800" dirty="0"/>
              <a:t> apt install </a:t>
            </a:r>
            <a:r>
              <a:rPr lang="en-US" sz="2800" dirty="0" err="1"/>
              <a:t>thc-pptp-bruter</a:t>
            </a:r>
            <a:endParaRPr lang="en-US" sz="2800" dirty="0"/>
          </a:p>
        </p:txBody>
      </p:sp>
    </p:spTree>
    <p:extLst>
      <p:ext uri="{BB962C8B-B14F-4D97-AF65-F5344CB8AC3E}">
        <p14:creationId xmlns:p14="http://schemas.microsoft.com/office/powerpoint/2010/main" val="1497206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Crackmapexec</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1400" dirty="0"/>
              <a:t>This package is a </a:t>
            </a:r>
            <a:r>
              <a:rPr lang="en-US" sz="1400" dirty="0" err="1"/>
              <a:t>swiss</a:t>
            </a:r>
            <a:r>
              <a:rPr lang="en-US" sz="1400" dirty="0"/>
              <a:t> army knife for </a:t>
            </a:r>
            <a:r>
              <a:rPr lang="en-US" sz="1400" dirty="0" err="1"/>
              <a:t>pentesting</a:t>
            </a:r>
            <a:r>
              <a:rPr lang="en-US" sz="1400" dirty="0"/>
              <a:t> Windows/Active Directory environments.</a:t>
            </a:r>
          </a:p>
          <a:p>
            <a:pPr marL="0" indent="0">
              <a:buNone/>
            </a:pPr>
            <a:endParaRPr lang="en-US" sz="1400" dirty="0"/>
          </a:p>
          <a:p>
            <a:pPr marL="0" indent="0">
              <a:buNone/>
            </a:pPr>
            <a:r>
              <a:rPr lang="en-US" sz="1400" dirty="0"/>
              <a:t>From enumerating logged on users and spidering SMB shares to executing </a:t>
            </a:r>
            <a:r>
              <a:rPr lang="en-US" sz="1400" dirty="0" err="1"/>
              <a:t>psexec</a:t>
            </a:r>
            <a:r>
              <a:rPr lang="en-US" sz="1400" dirty="0"/>
              <a:t> style attacks, auto-injecting </a:t>
            </a:r>
            <a:r>
              <a:rPr lang="en-US" sz="1400" dirty="0" err="1"/>
              <a:t>Mimikatz</a:t>
            </a:r>
            <a:r>
              <a:rPr lang="en-US" sz="1400" dirty="0"/>
              <a:t>/Shellcode/DLL’s into memory using </a:t>
            </a:r>
            <a:r>
              <a:rPr lang="en-US" sz="1400" dirty="0" err="1"/>
              <a:t>Powershell</a:t>
            </a:r>
            <a:r>
              <a:rPr lang="en-US" sz="1400" dirty="0"/>
              <a:t>, dumping the </a:t>
            </a:r>
            <a:r>
              <a:rPr lang="en-US" sz="1400" dirty="0" err="1"/>
              <a:t>NTDS.dit</a:t>
            </a:r>
            <a:r>
              <a:rPr lang="en-US" sz="1400" dirty="0"/>
              <a:t> and more.</a:t>
            </a:r>
          </a:p>
          <a:p>
            <a:pPr marL="0" indent="0">
              <a:buNone/>
            </a:pPr>
            <a:endParaRPr lang="en-US" sz="1400" dirty="0"/>
          </a:p>
          <a:p>
            <a:pPr marL="0" indent="0">
              <a:buNone/>
            </a:pPr>
            <a:r>
              <a:rPr lang="en-US" sz="1400" dirty="0"/>
              <a:t>The biggest improvements over the above tools are:</a:t>
            </a:r>
          </a:p>
          <a:p>
            <a:pPr marL="0" indent="0">
              <a:buNone/>
            </a:pPr>
            <a:endParaRPr lang="en-US" sz="1400" dirty="0"/>
          </a:p>
          <a:p>
            <a:pPr marL="0" indent="0">
              <a:buNone/>
            </a:pPr>
            <a:r>
              <a:rPr lang="en-US" sz="1400" dirty="0"/>
              <a:t>Pure Python script, no external tools required</a:t>
            </a:r>
          </a:p>
          <a:p>
            <a:pPr marL="0" indent="0">
              <a:buNone/>
            </a:pPr>
            <a:r>
              <a:rPr lang="en-US" sz="1400" dirty="0"/>
              <a:t>Fully concurrent threading</a:t>
            </a:r>
          </a:p>
          <a:p>
            <a:pPr marL="0" indent="0">
              <a:buNone/>
            </a:pPr>
            <a:r>
              <a:rPr lang="en-US" sz="1400" dirty="0"/>
              <a:t>Uses ONLY native </a:t>
            </a:r>
            <a:r>
              <a:rPr lang="en-US" sz="1400" dirty="0" err="1"/>
              <a:t>WinAPI</a:t>
            </a:r>
            <a:r>
              <a:rPr lang="en-US" sz="1400" dirty="0"/>
              <a:t> calls for discovering sessions, users, dumping SAM hashes </a:t>
            </a:r>
            <a:r>
              <a:rPr lang="en-US" sz="1400" dirty="0" err="1"/>
              <a:t>etc</a:t>
            </a:r>
            <a:r>
              <a:rPr lang="en-US" sz="1400" dirty="0"/>
              <a:t>…</a:t>
            </a:r>
          </a:p>
          <a:p>
            <a:pPr marL="0" indent="0">
              <a:buNone/>
            </a:pPr>
            <a:r>
              <a:rPr lang="en-US" sz="1400" dirty="0" err="1"/>
              <a:t>Opsec</a:t>
            </a:r>
            <a:r>
              <a:rPr lang="en-US" sz="1400" dirty="0"/>
              <a:t> safe (no binaries are uploaded to dump clear-text credentials, inject shellcode </a:t>
            </a:r>
            <a:r>
              <a:rPr lang="en-US" sz="1400" dirty="0" err="1"/>
              <a:t>etc</a:t>
            </a:r>
            <a:r>
              <a:rPr lang="en-US" sz="1400" dirty="0"/>
              <a:t>…)</a:t>
            </a:r>
          </a:p>
          <a:p>
            <a:pPr marL="0" indent="0">
              <a:buNone/>
            </a:pPr>
            <a:r>
              <a:rPr lang="en-US" sz="1400" dirty="0"/>
              <a:t>Additionally, a database is used to store used/dumped </a:t>
            </a:r>
            <a:r>
              <a:rPr lang="en-US" sz="1400" dirty="0" err="1"/>
              <a:t>credentals</a:t>
            </a:r>
            <a:r>
              <a:rPr lang="en-US" sz="1400" dirty="0"/>
              <a:t>. It also automatically correlates Admin credentials to hosts and vice-versa allowing you to easily keep track of credential sets and gain additional situational awareness in large environments.</a:t>
            </a:r>
          </a:p>
          <a:p>
            <a:pPr marL="0" indent="0">
              <a:buNone/>
            </a:pPr>
            <a:endParaRPr lang="en-US" sz="1400" dirty="0"/>
          </a:p>
          <a:p>
            <a:pPr marL="0" indent="0">
              <a:buNone/>
            </a:pPr>
            <a:r>
              <a:rPr lang="en-US" sz="1400" dirty="0"/>
              <a:t>Installed size: 2.29 MB</a:t>
            </a:r>
          </a:p>
          <a:p>
            <a:pPr marL="0" indent="0">
              <a:buNone/>
            </a:pPr>
            <a:r>
              <a:rPr lang="en-US" sz="1400" dirty="0"/>
              <a:t>How to install: </a:t>
            </a:r>
            <a:r>
              <a:rPr lang="en-US" sz="1400" dirty="0" err="1"/>
              <a:t>sudo</a:t>
            </a:r>
            <a:r>
              <a:rPr lang="en-US" sz="1400" dirty="0"/>
              <a:t> apt install </a:t>
            </a:r>
            <a:r>
              <a:rPr lang="en-US" sz="1400" dirty="0" err="1"/>
              <a:t>crackmapexec</a:t>
            </a:r>
            <a:endParaRPr lang="en-US" sz="1400" dirty="0"/>
          </a:p>
        </p:txBody>
      </p:sp>
    </p:spTree>
    <p:extLst>
      <p:ext uri="{BB962C8B-B14F-4D97-AF65-F5344CB8AC3E}">
        <p14:creationId xmlns:p14="http://schemas.microsoft.com/office/powerpoint/2010/main" val="3985156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evil-</a:t>
            </a:r>
            <a:r>
              <a:rPr lang="en-US" dirty="0" err="1"/>
              <a:t>winrm</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1600" dirty="0"/>
              <a:t>This package contains the ultimate </a:t>
            </a:r>
            <a:r>
              <a:rPr lang="en-US" sz="1600" dirty="0" err="1"/>
              <a:t>WinRM</a:t>
            </a:r>
            <a:r>
              <a:rPr lang="en-US" sz="1600" dirty="0"/>
              <a:t> shell for hacking/</a:t>
            </a:r>
            <a:r>
              <a:rPr lang="en-US" sz="1600" dirty="0" err="1"/>
              <a:t>pentesting</a:t>
            </a:r>
            <a:r>
              <a:rPr lang="en-US" sz="1600" dirty="0"/>
              <a:t>.</a:t>
            </a:r>
          </a:p>
          <a:p>
            <a:pPr marL="0" indent="0">
              <a:buNone/>
            </a:pPr>
            <a:endParaRPr lang="en-US" sz="1600" dirty="0"/>
          </a:p>
          <a:p>
            <a:pPr marL="0" indent="0">
              <a:buNone/>
            </a:pPr>
            <a:r>
              <a:rPr lang="en-US" sz="1600" dirty="0" err="1"/>
              <a:t>WinRM</a:t>
            </a:r>
            <a:r>
              <a:rPr lang="en-US" sz="1600" dirty="0"/>
              <a:t> (Windows Remote Management) is the Microsoft implementation of WS-Management Protocol. A standard SOAP based protocol that allows hardware and operating systems from different vendors to interoperate. Microsoft included it in their Operating Systems in order to make life easier to system administrators.</a:t>
            </a:r>
          </a:p>
          <a:p>
            <a:pPr marL="0" indent="0">
              <a:buNone/>
            </a:pPr>
            <a:endParaRPr lang="en-US" sz="1600" dirty="0"/>
          </a:p>
          <a:p>
            <a:pPr marL="0" indent="0">
              <a:buNone/>
            </a:pPr>
            <a:r>
              <a:rPr lang="en-US" sz="1600" dirty="0"/>
              <a:t>This program can be used on any Microsoft Windows Servers with this feature enabled (usually at port 5985), of course only if you have credentials and permissions to use it. So it could be used in a post-exploitation hacking/</a:t>
            </a:r>
            <a:r>
              <a:rPr lang="en-US" sz="1600" dirty="0" err="1"/>
              <a:t>pentesting</a:t>
            </a:r>
            <a:r>
              <a:rPr lang="en-US" sz="1600" dirty="0"/>
              <a:t> phase. The purpose of this program is to provide nice and easy-to-use features for hacking. It can be used with legitimate purposes by system administrators as well but the most of its features are focused on hacking/</a:t>
            </a:r>
            <a:r>
              <a:rPr lang="en-US" sz="1600" dirty="0" err="1"/>
              <a:t>pentesting</a:t>
            </a:r>
            <a:r>
              <a:rPr lang="en-US" sz="1600" dirty="0"/>
              <a:t> stuff.</a:t>
            </a:r>
          </a:p>
          <a:p>
            <a:pPr marL="0" indent="0">
              <a:buNone/>
            </a:pPr>
            <a:endParaRPr lang="en-US" sz="1600" dirty="0"/>
          </a:p>
          <a:p>
            <a:pPr marL="0" indent="0">
              <a:buNone/>
            </a:pPr>
            <a:r>
              <a:rPr lang="en-US" sz="1600" dirty="0"/>
              <a:t>It is using PSRP (</a:t>
            </a:r>
            <a:r>
              <a:rPr lang="en-US" sz="1600" dirty="0" err="1"/>
              <a:t>Powershell</a:t>
            </a:r>
            <a:r>
              <a:rPr lang="en-US" sz="1600" dirty="0"/>
              <a:t> Remoting Protocol) for initializing </a:t>
            </a:r>
            <a:r>
              <a:rPr lang="en-US" sz="1600" dirty="0" err="1"/>
              <a:t>runspace</a:t>
            </a:r>
            <a:r>
              <a:rPr lang="en-US" sz="1600" dirty="0"/>
              <a:t> pools as well as creating and processing pipelines.</a:t>
            </a:r>
          </a:p>
          <a:p>
            <a:pPr marL="0" indent="0">
              <a:buNone/>
            </a:pPr>
            <a:endParaRPr lang="en-US" sz="1600" dirty="0"/>
          </a:p>
          <a:p>
            <a:pPr marL="0" indent="0">
              <a:buNone/>
            </a:pPr>
            <a:r>
              <a:rPr lang="en-US" sz="1600" dirty="0"/>
              <a:t>Installed size: 139 KB</a:t>
            </a:r>
          </a:p>
          <a:p>
            <a:pPr marL="0" indent="0">
              <a:buNone/>
            </a:pPr>
            <a:r>
              <a:rPr lang="en-US" sz="1600" dirty="0"/>
              <a:t>How to install: </a:t>
            </a:r>
            <a:r>
              <a:rPr lang="en-US" sz="1600" dirty="0" err="1"/>
              <a:t>sudo</a:t>
            </a:r>
            <a:r>
              <a:rPr lang="en-US" sz="1600" dirty="0"/>
              <a:t> apt install evil-</a:t>
            </a:r>
            <a:r>
              <a:rPr lang="en-US" sz="1600" dirty="0" err="1"/>
              <a:t>winrm</a:t>
            </a:r>
            <a:endParaRPr lang="en-US" sz="1600" dirty="0"/>
          </a:p>
        </p:txBody>
      </p:sp>
    </p:spTree>
    <p:extLst>
      <p:ext uri="{BB962C8B-B14F-4D97-AF65-F5344CB8AC3E}">
        <p14:creationId xmlns:p14="http://schemas.microsoft.com/office/powerpoint/2010/main" val="50661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impacket</a:t>
            </a:r>
            <a:r>
              <a:rPr lang="en-US" dirty="0"/>
              <a:t>-scripts</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800" dirty="0"/>
              <a:t>This package contains links to useful </a:t>
            </a:r>
            <a:r>
              <a:rPr lang="en-US" sz="2800" dirty="0" err="1"/>
              <a:t>impacket</a:t>
            </a:r>
            <a:r>
              <a:rPr lang="en-US" sz="2800" dirty="0"/>
              <a:t> scripts. It’s a separate package to keep </a:t>
            </a:r>
            <a:r>
              <a:rPr lang="en-US" sz="2800" dirty="0" err="1"/>
              <a:t>impacket</a:t>
            </a:r>
            <a:r>
              <a:rPr lang="en-US" sz="2800" dirty="0"/>
              <a:t> package from Debian and have the useful scripts in the path for Kali.</a:t>
            </a:r>
          </a:p>
          <a:p>
            <a:pPr marL="0" indent="0">
              <a:buNone/>
            </a:pPr>
            <a:endParaRPr lang="en-US" sz="2800" dirty="0"/>
          </a:p>
          <a:p>
            <a:pPr marL="0" indent="0">
              <a:buNone/>
            </a:pPr>
            <a:r>
              <a:rPr lang="en-US" sz="2800" dirty="0"/>
              <a:t>Installed size: 64 KB</a:t>
            </a:r>
          </a:p>
          <a:p>
            <a:pPr marL="0" indent="0">
              <a:buNone/>
            </a:pPr>
            <a:r>
              <a:rPr lang="en-US" sz="2800" dirty="0"/>
              <a:t>How to install: </a:t>
            </a:r>
            <a:r>
              <a:rPr lang="en-US" sz="2800" dirty="0" err="1"/>
              <a:t>sudo</a:t>
            </a:r>
            <a:r>
              <a:rPr lang="en-US" sz="2800" dirty="0"/>
              <a:t> apt install </a:t>
            </a:r>
            <a:r>
              <a:rPr lang="en-US" sz="2800" dirty="0" err="1"/>
              <a:t>impacket</a:t>
            </a:r>
            <a:r>
              <a:rPr lang="en-US" sz="2800" dirty="0"/>
              <a:t>-scripts</a:t>
            </a:r>
          </a:p>
        </p:txBody>
      </p:sp>
    </p:spTree>
    <p:extLst>
      <p:ext uri="{BB962C8B-B14F-4D97-AF65-F5344CB8AC3E}">
        <p14:creationId xmlns:p14="http://schemas.microsoft.com/office/powerpoint/2010/main" val="4223900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mimikatz</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dirty="0" err="1"/>
              <a:t>Mimikatz</a:t>
            </a:r>
            <a:r>
              <a:rPr lang="en-US" dirty="0"/>
              <a:t> uses admin rights on Windows to display passwords of currently logged in users in plaintext.</a:t>
            </a:r>
          </a:p>
          <a:p>
            <a:pPr marL="0" indent="0">
              <a:buNone/>
            </a:pPr>
            <a:endParaRPr lang="en-US" dirty="0"/>
          </a:p>
          <a:p>
            <a:pPr marL="0" indent="0">
              <a:buNone/>
            </a:pPr>
            <a:r>
              <a:rPr lang="en-US" dirty="0"/>
              <a:t>Installed size: 2.54 MB</a:t>
            </a:r>
          </a:p>
          <a:p>
            <a:pPr marL="0" indent="0">
              <a:buNone/>
            </a:pPr>
            <a:r>
              <a:rPr lang="en-US" dirty="0"/>
              <a:t>How to install: </a:t>
            </a:r>
            <a:r>
              <a:rPr lang="en-US" dirty="0" err="1"/>
              <a:t>sudo</a:t>
            </a:r>
            <a:r>
              <a:rPr lang="en-US" dirty="0"/>
              <a:t> apt install </a:t>
            </a:r>
            <a:r>
              <a:rPr lang="en-US" dirty="0" err="1"/>
              <a:t>mimikatz</a:t>
            </a:r>
            <a:endParaRPr lang="en-US" dirty="0"/>
          </a:p>
        </p:txBody>
      </p:sp>
    </p:spTree>
    <p:extLst>
      <p:ext uri="{BB962C8B-B14F-4D97-AF65-F5344CB8AC3E}">
        <p14:creationId xmlns:p14="http://schemas.microsoft.com/office/powerpoint/2010/main" val="3331292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smbmap</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000" dirty="0" err="1"/>
              <a:t>SMBMap</a:t>
            </a:r>
            <a:r>
              <a:rPr lang="en-US" sz="2000" dirty="0"/>
              <a:t> allows users to enumerate samba share drives across an entire domain. List share drives, drive permissions, share contents, upload/download functionality, file name auto-download pattern matching, and even execute remote commands. This tool was designed with pen testing in mind, and is intended to simplify searching for potentially sensitive data across large networks. Features: Pass-the-Hash Support File upload/download/delete Permission enumeration (writable share, meet Metasploit) Remote Command Execution </a:t>
            </a:r>
            <a:r>
              <a:rPr lang="en-US" sz="2000" dirty="0" err="1"/>
              <a:t>Distrubted</a:t>
            </a:r>
            <a:r>
              <a:rPr lang="en-US" sz="2000" dirty="0"/>
              <a:t> file content searching (beta!) File name matching (with an auto </a:t>
            </a:r>
            <a:r>
              <a:rPr lang="en-US" sz="2000" dirty="0" err="1"/>
              <a:t>downoad</a:t>
            </a:r>
            <a:r>
              <a:rPr lang="en-US" sz="2000" dirty="0"/>
              <a:t> capability) Host file parser supports IPs, host names, and CIDR SMB </a:t>
            </a:r>
            <a:r>
              <a:rPr lang="en-US" sz="2000" dirty="0" err="1"/>
              <a:t>sigining</a:t>
            </a:r>
            <a:r>
              <a:rPr lang="en-US" sz="2000" dirty="0"/>
              <a:t> detection Server version output Kerberos support! (super beta)</a:t>
            </a:r>
          </a:p>
          <a:p>
            <a:pPr marL="0" indent="0">
              <a:buNone/>
            </a:pPr>
            <a:endParaRPr lang="en-US" sz="2000" dirty="0"/>
          </a:p>
          <a:p>
            <a:pPr marL="0" indent="0">
              <a:buNone/>
            </a:pPr>
            <a:r>
              <a:rPr lang="en-US" sz="2000" dirty="0"/>
              <a:t>Installed size: 134 KB</a:t>
            </a:r>
          </a:p>
          <a:p>
            <a:pPr marL="0" indent="0">
              <a:buNone/>
            </a:pPr>
            <a:r>
              <a:rPr lang="en-US" sz="2000" dirty="0"/>
              <a:t>How to install: </a:t>
            </a:r>
            <a:r>
              <a:rPr lang="en-US" sz="2000" dirty="0" err="1"/>
              <a:t>sudo</a:t>
            </a:r>
            <a:r>
              <a:rPr lang="en-US" sz="2000" dirty="0"/>
              <a:t> apt install </a:t>
            </a:r>
            <a:r>
              <a:rPr lang="en-US" sz="2000" dirty="0" err="1"/>
              <a:t>smbmap</a:t>
            </a:r>
            <a:endParaRPr lang="en-US" sz="2000" dirty="0"/>
          </a:p>
        </p:txBody>
      </p:sp>
    </p:spTree>
    <p:extLst>
      <p:ext uri="{BB962C8B-B14F-4D97-AF65-F5344CB8AC3E}">
        <p14:creationId xmlns:p14="http://schemas.microsoft.com/office/powerpoint/2010/main" val="3288399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b="1" i="0" dirty="0" err="1">
                <a:effectLst/>
                <a:latin typeface="Noto Sans" panose="020B0502040504020204" pitchFamily="34" charset="0"/>
              </a:rPr>
              <a:t>chntpw</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000" dirty="0"/>
              <a:t>This little program provides a way to view information and change user passwords in a Windows NT/2000 user database file. Old passwords need not be known since they are overwritten. In addition it also contains a simple registry editor (same size data writes) and an hex-editor which enables you to fiddle around with bits and bytes in the file as you wish.</a:t>
            </a:r>
          </a:p>
          <a:p>
            <a:pPr marL="0" indent="0">
              <a:buNone/>
            </a:pPr>
            <a:endParaRPr lang="en-US" altLang="en-US" sz="2000" dirty="0"/>
          </a:p>
          <a:p>
            <a:pPr marL="0" indent="0">
              <a:buNone/>
            </a:pPr>
            <a:r>
              <a:rPr lang="en-US" altLang="en-US" sz="2000" dirty="0"/>
              <a:t>If you want GNU/Linux </a:t>
            </a:r>
            <a:r>
              <a:rPr lang="en-US" altLang="en-US" sz="2000" dirty="0" err="1"/>
              <a:t>bootdisks</a:t>
            </a:r>
            <a:r>
              <a:rPr lang="en-US" altLang="en-US" sz="2000" dirty="0"/>
              <a:t> for offline password recovery you can add this utility to custom image disks or use those provided at the tools homepage.</a:t>
            </a:r>
          </a:p>
          <a:p>
            <a:pPr marL="0" indent="0">
              <a:buNone/>
            </a:pPr>
            <a:endParaRPr lang="en-US" altLang="en-US" sz="2000" dirty="0"/>
          </a:p>
          <a:p>
            <a:pPr marL="0" indent="0">
              <a:buNone/>
            </a:pPr>
            <a:r>
              <a:rPr lang="en-US" altLang="en-US" sz="2000" dirty="0"/>
              <a:t>Installed size: 484 KB</a:t>
            </a:r>
          </a:p>
          <a:p>
            <a:pPr marL="0" indent="0">
              <a:buNone/>
            </a:pPr>
            <a:r>
              <a:rPr lang="en-US" altLang="en-US" sz="2000" dirty="0"/>
              <a:t>How to install: </a:t>
            </a:r>
            <a:r>
              <a:rPr lang="en-US" altLang="en-US" sz="2000" dirty="0" err="1"/>
              <a:t>sudo</a:t>
            </a:r>
            <a:r>
              <a:rPr lang="en-US" altLang="en-US" sz="2000" dirty="0"/>
              <a:t> apt install </a:t>
            </a:r>
            <a:r>
              <a:rPr lang="en-US" altLang="en-US" sz="2000" dirty="0" err="1"/>
              <a:t>chntpw</a:t>
            </a:r>
            <a:endParaRPr lang="en-US" alt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crunch</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400" dirty="0"/>
              <a:t>Crunch is a wordlist generator where you can specify a standard character set or any set of characters to be used in generating the wordlists. The wordlists are created through combination and permutation of a set of characters. You can determine the amount of characters and list size.</a:t>
            </a:r>
          </a:p>
          <a:p>
            <a:pPr marL="0" indent="0">
              <a:buNone/>
            </a:pPr>
            <a:endParaRPr lang="en-US" sz="2400" dirty="0"/>
          </a:p>
          <a:p>
            <a:pPr marL="0" indent="0">
              <a:buNone/>
            </a:pPr>
            <a:r>
              <a:rPr lang="en-US" sz="2400" dirty="0"/>
              <a:t>This program supports numbers and symbols, upper and lower case characters separately and Unicode.</a:t>
            </a:r>
          </a:p>
          <a:p>
            <a:pPr marL="0" indent="0">
              <a:buNone/>
            </a:pPr>
            <a:endParaRPr lang="en-US" sz="2400" dirty="0"/>
          </a:p>
          <a:p>
            <a:pPr marL="0" indent="0">
              <a:buNone/>
            </a:pPr>
            <a:r>
              <a:rPr lang="en-US" sz="2400" dirty="0"/>
              <a:t>Installed size: 83 KB</a:t>
            </a:r>
          </a:p>
          <a:p>
            <a:pPr marL="0" indent="0">
              <a:buNone/>
            </a:pPr>
            <a:r>
              <a:rPr lang="en-US" sz="2400" dirty="0"/>
              <a:t>How to install: </a:t>
            </a:r>
            <a:r>
              <a:rPr lang="en-US" sz="2400" dirty="0" err="1"/>
              <a:t>sudo</a:t>
            </a:r>
            <a:r>
              <a:rPr lang="en-US" sz="2400" dirty="0"/>
              <a:t> apt install crunch</a:t>
            </a:r>
          </a:p>
        </p:txBody>
      </p:sp>
    </p:spTree>
    <p:extLst>
      <p:ext uri="{BB962C8B-B14F-4D97-AF65-F5344CB8AC3E}">
        <p14:creationId xmlns:p14="http://schemas.microsoft.com/office/powerpoint/2010/main" val="124782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rsmangler</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800" dirty="0" err="1"/>
              <a:t>RSMangler</a:t>
            </a:r>
            <a:r>
              <a:rPr lang="en-US" sz="2800" dirty="0"/>
              <a:t> will take a wordlist and perform various manipulations on it similar to those done by John the Ripper the main difference being that it will first take the input words and generate all permutations and the acronym of the words (in order they appear in the file) before it applies the rest of the mangles.</a:t>
            </a:r>
          </a:p>
          <a:p>
            <a:pPr marL="0" indent="0">
              <a:buNone/>
            </a:pPr>
            <a:endParaRPr lang="en-US" sz="2800" dirty="0"/>
          </a:p>
          <a:p>
            <a:pPr marL="0" indent="0">
              <a:buNone/>
            </a:pPr>
            <a:r>
              <a:rPr lang="en-US" sz="2800" dirty="0"/>
              <a:t>Installed size: 24 KB</a:t>
            </a:r>
          </a:p>
          <a:p>
            <a:pPr marL="0" indent="0">
              <a:buNone/>
            </a:pPr>
            <a:r>
              <a:rPr lang="en-US" sz="2800" dirty="0"/>
              <a:t>How to install: </a:t>
            </a:r>
            <a:r>
              <a:rPr lang="en-US" sz="2800" dirty="0" err="1"/>
              <a:t>sudo</a:t>
            </a:r>
            <a:r>
              <a:rPr lang="en-US" sz="2800" dirty="0"/>
              <a:t> apt install </a:t>
            </a:r>
            <a:r>
              <a:rPr lang="en-US" sz="2800" dirty="0" err="1"/>
              <a:t>rsmangler</a:t>
            </a:r>
            <a:endParaRPr lang="en-US" sz="2800" dirty="0"/>
          </a:p>
        </p:txBody>
      </p:sp>
    </p:spTree>
    <p:extLst>
      <p:ext uri="{BB962C8B-B14F-4D97-AF65-F5344CB8AC3E}">
        <p14:creationId xmlns:p14="http://schemas.microsoft.com/office/powerpoint/2010/main" val="2694060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ophcrack</a:t>
            </a:r>
            <a:endParaRPr lang="en-US" dirty="0"/>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000" dirty="0" err="1"/>
              <a:t>Ophcrack</a:t>
            </a:r>
            <a:r>
              <a:rPr lang="en-US" sz="2000" dirty="0"/>
              <a:t> is a Windows password cracker based on a time-memory trade-off using rainbow tables. This is a new variant of Hellman’s original trade-off, with better performance. It recovers 99.9% of alphanumeric passwords in seconds.</a:t>
            </a:r>
          </a:p>
          <a:p>
            <a:pPr marL="0" indent="0">
              <a:buNone/>
            </a:pPr>
            <a:endParaRPr lang="en-US" sz="2000" dirty="0"/>
          </a:p>
          <a:p>
            <a:pPr marL="0" indent="0">
              <a:buNone/>
            </a:pPr>
            <a:r>
              <a:rPr lang="en-US" sz="2000" dirty="0"/>
              <a:t>It works for Windows NT/2000/XP/Vista/7.</a:t>
            </a:r>
          </a:p>
          <a:p>
            <a:pPr marL="0" indent="0">
              <a:buNone/>
            </a:pPr>
            <a:endParaRPr lang="en-US" sz="2000" dirty="0"/>
          </a:p>
          <a:p>
            <a:pPr marL="0" indent="0">
              <a:buNone/>
            </a:pPr>
            <a:r>
              <a:rPr lang="en-US" sz="2000" dirty="0"/>
              <a:t>This package contains </a:t>
            </a:r>
            <a:r>
              <a:rPr lang="en-US" sz="2000" dirty="0" err="1"/>
              <a:t>ophcrack</a:t>
            </a:r>
            <a:r>
              <a:rPr lang="en-US" sz="2000" dirty="0"/>
              <a:t> with QT4 based graphical UI. Please note that it can be used in command line as well.</a:t>
            </a:r>
          </a:p>
          <a:p>
            <a:pPr marL="0" indent="0">
              <a:buNone/>
            </a:pPr>
            <a:endParaRPr lang="en-US" sz="2000" dirty="0"/>
          </a:p>
          <a:p>
            <a:pPr marL="0" indent="0">
              <a:buNone/>
            </a:pPr>
            <a:r>
              <a:rPr lang="en-US" sz="2000" dirty="0"/>
              <a:t>Installed size: 494 KB</a:t>
            </a:r>
          </a:p>
          <a:p>
            <a:pPr marL="0" indent="0">
              <a:buNone/>
            </a:pPr>
            <a:r>
              <a:rPr lang="en-US" sz="2000" dirty="0"/>
              <a:t>How to install: </a:t>
            </a:r>
            <a:r>
              <a:rPr lang="en-US" sz="2000" dirty="0" err="1"/>
              <a:t>sudo</a:t>
            </a:r>
            <a:r>
              <a:rPr lang="en-US" sz="2000" dirty="0"/>
              <a:t> apt install </a:t>
            </a:r>
            <a:r>
              <a:rPr lang="en-US" sz="2000" dirty="0" err="1"/>
              <a:t>ophcrack</a:t>
            </a:r>
            <a:endParaRPr lang="en-US" sz="2000" dirty="0"/>
          </a:p>
        </p:txBody>
      </p:sp>
    </p:spTree>
    <p:extLst>
      <p:ext uri="{BB962C8B-B14F-4D97-AF65-F5344CB8AC3E}">
        <p14:creationId xmlns:p14="http://schemas.microsoft.com/office/powerpoint/2010/main" val="3219572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wordlist</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dirty="0"/>
              <a:t>This package contains the rockyou.txt wordlist and has an installation size of 134 MB.</a:t>
            </a:r>
          </a:p>
          <a:p>
            <a:pPr marL="0" indent="0">
              <a:buNone/>
            </a:pPr>
            <a:endParaRPr lang="en-US" dirty="0"/>
          </a:p>
          <a:p>
            <a:pPr marL="0" indent="0">
              <a:buNone/>
            </a:pPr>
            <a:r>
              <a:rPr lang="en-US" dirty="0"/>
              <a:t>Installed size: 50.90 MB</a:t>
            </a:r>
          </a:p>
          <a:p>
            <a:pPr marL="0" indent="0">
              <a:buNone/>
            </a:pPr>
            <a:r>
              <a:rPr lang="en-US" dirty="0"/>
              <a:t>How to install: </a:t>
            </a:r>
            <a:r>
              <a:rPr lang="en-US" dirty="0" err="1"/>
              <a:t>sudo</a:t>
            </a:r>
            <a:r>
              <a:rPr lang="en-US" dirty="0"/>
              <a:t> apt install wordlists</a:t>
            </a:r>
          </a:p>
        </p:txBody>
      </p:sp>
    </p:spTree>
    <p:extLst>
      <p:ext uri="{BB962C8B-B14F-4D97-AF65-F5344CB8AC3E}">
        <p14:creationId xmlns:p14="http://schemas.microsoft.com/office/powerpoint/2010/main" val="230531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hashcat</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900" dirty="0" err="1"/>
              <a:t>Hashcat</a:t>
            </a:r>
            <a:r>
              <a:rPr lang="en-US" altLang="en-US" sz="900" dirty="0"/>
              <a:t> supports five unique modes of attack for over 300 highly-optimized hashing algorithms. </a:t>
            </a:r>
            <a:r>
              <a:rPr lang="en-US" altLang="en-US" sz="900" dirty="0" err="1"/>
              <a:t>hashcat</a:t>
            </a:r>
            <a:r>
              <a:rPr lang="en-US" altLang="en-US" sz="900" dirty="0"/>
              <a:t> currently supports CPUs, GPUs, and other hardware accelerators on Linux, and has facilities to help enable distributed password cracking.</a:t>
            </a:r>
          </a:p>
          <a:p>
            <a:pPr marL="0" indent="0">
              <a:buNone/>
            </a:pPr>
            <a:endParaRPr lang="en-US" altLang="en-US" sz="900" dirty="0"/>
          </a:p>
          <a:p>
            <a:pPr marL="0" indent="0">
              <a:buNone/>
            </a:pPr>
            <a:r>
              <a:rPr lang="en-US" altLang="en-US" sz="900" dirty="0"/>
              <a:t>Examples of </a:t>
            </a:r>
            <a:r>
              <a:rPr lang="en-US" altLang="en-US" sz="900" dirty="0" err="1"/>
              <a:t>hashcat</a:t>
            </a:r>
            <a:r>
              <a:rPr lang="en-US" altLang="en-US" sz="900" dirty="0"/>
              <a:t> supported hashing algorithms are: MD5, HMAC-MD5, SHA1, HMAC-SHA1, MySQL323, MySQL4.1/MySQL5, </a:t>
            </a:r>
            <a:r>
              <a:rPr lang="en-US" altLang="en-US" sz="900" dirty="0" err="1"/>
              <a:t>phpass</a:t>
            </a:r>
            <a:r>
              <a:rPr lang="en-US" altLang="en-US" sz="900" dirty="0"/>
              <a:t>, MD5(</a:t>
            </a:r>
            <a:r>
              <a:rPr lang="en-US" altLang="en-US" sz="900" dirty="0" err="1"/>
              <a:t>Wordpress</a:t>
            </a:r>
            <a:r>
              <a:rPr lang="en-US" altLang="en-US" sz="900" dirty="0"/>
              <a:t>), MD5(phpBB3), MD5(Joomla), md5crypt, MD5(Unix), FreeBSD MD5, Cisco-IOS, MD4, NTLM, Domain Cached Credentials (DCC), MS Cache, SHA256, HMAC-SHA256, md5apr1, MD5(APR), Apache MD5, SHA512, HMAC-SHA512, Cisco-PIX, Cisco-ASA, WPA/WPA2, Double MD5, </a:t>
            </a:r>
            <a:r>
              <a:rPr lang="en-US" altLang="en-US" sz="900" dirty="0" err="1"/>
              <a:t>bcrypt</a:t>
            </a:r>
            <a:r>
              <a:rPr lang="en-US" altLang="en-US" sz="900" dirty="0"/>
              <a:t>, Blowfish(OpenBSD), MD5(Sun), Double SHA1, SHA-3(Keccak),Half MD5, Password Safe SHA-256, IKE-PSK MD5, IKE-PSK SHA1, NetNTLMv1-VANILLA/NetNTLMv1-ESS, NetNTLMv2, Cisco-IOS SHA256, Android PIN, AIX {smd5}, AIX {ssha256}, AIX {ssha512}, AIX {ssha1}, GOST, GOST R 34, </a:t>
            </a:r>
            <a:r>
              <a:rPr lang="en-US" altLang="en-US" sz="900" dirty="0" err="1"/>
              <a:t>Fortigate</a:t>
            </a:r>
            <a:r>
              <a:rPr lang="en-US" altLang="en-US" sz="900" dirty="0"/>
              <a:t> (</a:t>
            </a:r>
            <a:r>
              <a:rPr lang="en-US" altLang="en-US" sz="900" dirty="0" err="1"/>
              <a:t>FortiOS</a:t>
            </a:r>
            <a:r>
              <a:rPr lang="en-US" altLang="en-US" sz="900" dirty="0"/>
              <a:t>), OS X v10.8+, GRUB 2, IPMI2, RAKP, HMAC-SHA1, sha256crypt, SHA256(Unix), Drupal7, WBB3, </a:t>
            </a:r>
            <a:r>
              <a:rPr lang="en-US" altLang="en-US" sz="900" dirty="0" err="1"/>
              <a:t>scrypt</a:t>
            </a:r>
            <a:r>
              <a:rPr lang="en-US" altLang="en-US" sz="900" dirty="0"/>
              <a:t>, Cisco $8$, Cisco $9$, Radmin2, Django (PBKDF2-SHA256), Cram MD5, SAP, iSSHA-1, </a:t>
            </a:r>
            <a:r>
              <a:rPr lang="en-US" altLang="en-US" sz="900" dirty="0" err="1"/>
              <a:t>PrestaShop</a:t>
            </a:r>
            <a:r>
              <a:rPr lang="en-US" altLang="en-US" sz="900" dirty="0"/>
              <a:t>, PostgreSQL, Challenge-Response Authentication (MD5), MySQL Challenge-Response, Authentication (SHA1), SIP digest authentication (MD5), Plaintext, Joomla &lt; 2.5.18, PostgreSQL, </a:t>
            </a:r>
            <a:r>
              <a:rPr lang="en-US" altLang="en-US" sz="900" dirty="0" err="1"/>
              <a:t>osCommerce</a:t>
            </a:r>
            <a:r>
              <a:rPr lang="en-US" altLang="en-US" sz="900" dirty="0"/>
              <a:t>, </a:t>
            </a:r>
            <a:r>
              <a:rPr lang="en-US" altLang="en-US" sz="900" dirty="0" err="1"/>
              <a:t>xt:Commerce</a:t>
            </a:r>
            <a:r>
              <a:rPr lang="en-US" altLang="en-US" sz="900" dirty="0"/>
              <a:t>, Skype, </a:t>
            </a:r>
            <a:r>
              <a:rPr lang="en-US" altLang="en-US" sz="900" dirty="0" err="1"/>
              <a:t>nsldap</a:t>
            </a:r>
            <a:r>
              <a:rPr lang="en-US" altLang="en-US" sz="900" dirty="0"/>
              <a:t>, Netscape, LDAP, </a:t>
            </a:r>
            <a:r>
              <a:rPr lang="en-US" altLang="en-US" sz="900" dirty="0" err="1"/>
              <a:t>nsldaps</a:t>
            </a:r>
            <a:r>
              <a:rPr lang="en-US" altLang="en-US" sz="900" dirty="0"/>
              <a:t>, SSHA-1(Base64), Oracle S: Type (Oracle 11+), SMF &gt; v1.1, OS X v10.4, v10.5, v10.6, </a:t>
            </a:r>
            <a:r>
              <a:rPr lang="en-US" altLang="en-US" sz="900" dirty="0" err="1"/>
              <a:t>EPi</a:t>
            </a:r>
            <a:r>
              <a:rPr lang="en-US" altLang="en-US" sz="900" dirty="0"/>
              <a:t>, Django (SHA-1), MSSQL(2000), MSSQL(2005), PeopleSoft, EPiServer 6.x &lt; v4, </a:t>
            </a:r>
            <a:r>
              <a:rPr lang="en-US" altLang="en-US" sz="900" dirty="0" err="1"/>
              <a:t>hMailServer</a:t>
            </a:r>
            <a:r>
              <a:rPr lang="en-US" altLang="en-US" sz="900" dirty="0"/>
              <a:t>, SSHA-512(Base64), LDAP {SSHA512}, OS X v10.7, MSSQL(2012 &amp; 2014), </a:t>
            </a:r>
            <a:r>
              <a:rPr lang="en-US" altLang="en-US" sz="900" dirty="0" err="1"/>
              <a:t>vBulletin</a:t>
            </a:r>
            <a:r>
              <a:rPr lang="en-US" altLang="en-US" sz="900" dirty="0"/>
              <a:t> &lt; v3.8.5, PHPS, </a:t>
            </a:r>
            <a:r>
              <a:rPr lang="en-US" altLang="en-US" sz="900" dirty="0" err="1"/>
              <a:t>vBulletin</a:t>
            </a:r>
            <a:r>
              <a:rPr lang="en-US" altLang="en-US" sz="900" dirty="0"/>
              <a:t> &gt; v3.8.5, IPB2+, MyBB1.2+, </a:t>
            </a:r>
            <a:r>
              <a:rPr lang="en-US" altLang="en-US" sz="900" dirty="0" err="1"/>
              <a:t>Mediawiki</a:t>
            </a:r>
            <a:r>
              <a:rPr lang="en-US" altLang="en-US" sz="900" dirty="0"/>
              <a:t> B type, </a:t>
            </a:r>
            <a:r>
              <a:rPr lang="en-US" altLang="en-US" sz="900" dirty="0" err="1"/>
              <a:t>WebEdition</a:t>
            </a:r>
            <a:r>
              <a:rPr lang="en-US" altLang="en-US" sz="900" dirty="0"/>
              <a:t> CMS, Redmine.</a:t>
            </a:r>
          </a:p>
          <a:p>
            <a:pPr marL="0" indent="0">
              <a:buNone/>
            </a:pPr>
            <a:endParaRPr lang="en-US" altLang="en-US" sz="900" dirty="0"/>
          </a:p>
          <a:p>
            <a:pPr marL="0" indent="0">
              <a:buNone/>
            </a:pPr>
            <a:r>
              <a:rPr lang="en-US" altLang="en-US" sz="900" dirty="0" err="1"/>
              <a:t>Hashcat</a:t>
            </a:r>
            <a:r>
              <a:rPr lang="en-US" altLang="en-US" sz="900" dirty="0"/>
              <a:t> offers multiple attack modes for obtaining effective and complex coverage over a hash’s </a:t>
            </a:r>
            <a:r>
              <a:rPr lang="en-US" altLang="en-US" sz="900" dirty="0" err="1"/>
              <a:t>keyspace</a:t>
            </a:r>
            <a:r>
              <a:rPr lang="en-US" altLang="en-US" sz="900" dirty="0"/>
              <a:t>. These modes are:</a:t>
            </a:r>
          </a:p>
          <a:p>
            <a:pPr marL="0" indent="0">
              <a:buNone/>
            </a:pPr>
            <a:endParaRPr lang="en-US" altLang="en-US" sz="900" dirty="0"/>
          </a:p>
          <a:p>
            <a:pPr marL="0" indent="0">
              <a:buNone/>
            </a:pPr>
            <a:r>
              <a:rPr lang="en-US" altLang="en-US" sz="900" dirty="0"/>
              <a:t>Brute-Force attack</a:t>
            </a:r>
          </a:p>
          <a:p>
            <a:pPr marL="0" indent="0">
              <a:buNone/>
            </a:pPr>
            <a:r>
              <a:rPr lang="en-US" altLang="en-US" sz="900" dirty="0"/>
              <a:t>Combinator attack</a:t>
            </a:r>
          </a:p>
          <a:p>
            <a:pPr marL="0" indent="0">
              <a:buNone/>
            </a:pPr>
            <a:r>
              <a:rPr lang="en-US" altLang="en-US" sz="900" dirty="0"/>
              <a:t>Dictionary attack</a:t>
            </a:r>
          </a:p>
          <a:p>
            <a:pPr marL="0" indent="0">
              <a:buNone/>
            </a:pPr>
            <a:r>
              <a:rPr lang="en-US" altLang="en-US" sz="900" dirty="0"/>
              <a:t>Fingerprint attack</a:t>
            </a:r>
          </a:p>
          <a:p>
            <a:pPr marL="0" indent="0">
              <a:buNone/>
            </a:pPr>
            <a:r>
              <a:rPr lang="en-US" altLang="en-US" sz="900" dirty="0"/>
              <a:t>Hybrid attack</a:t>
            </a:r>
          </a:p>
          <a:p>
            <a:pPr marL="0" indent="0">
              <a:buNone/>
            </a:pPr>
            <a:r>
              <a:rPr lang="en-US" altLang="en-US" sz="900" dirty="0"/>
              <a:t>Mask attack</a:t>
            </a:r>
          </a:p>
          <a:p>
            <a:pPr marL="0" indent="0">
              <a:buNone/>
            </a:pPr>
            <a:r>
              <a:rPr lang="en-US" altLang="en-US" sz="900" dirty="0"/>
              <a:t>Permutation attack</a:t>
            </a:r>
          </a:p>
          <a:p>
            <a:pPr marL="0" indent="0">
              <a:buNone/>
            </a:pPr>
            <a:r>
              <a:rPr lang="en-US" altLang="en-US" sz="900" dirty="0"/>
              <a:t>Rule-based attack</a:t>
            </a:r>
          </a:p>
          <a:p>
            <a:pPr marL="0" indent="0">
              <a:buNone/>
            </a:pPr>
            <a:r>
              <a:rPr lang="en-US" altLang="en-US" sz="900" dirty="0"/>
              <a:t>Table-Lookup attack</a:t>
            </a:r>
          </a:p>
          <a:p>
            <a:pPr marL="0" indent="0">
              <a:buNone/>
            </a:pPr>
            <a:r>
              <a:rPr lang="en-US" altLang="en-US" sz="900" dirty="0"/>
              <a:t>Toggle-Case attack</a:t>
            </a:r>
          </a:p>
          <a:p>
            <a:pPr marL="0" indent="0">
              <a:buNone/>
            </a:pPr>
            <a:r>
              <a:rPr lang="en-US" altLang="en-US" sz="900" dirty="0"/>
              <a:t>PRINCE attack</a:t>
            </a:r>
          </a:p>
          <a:p>
            <a:pPr marL="0" indent="0">
              <a:buNone/>
            </a:pPr>
            <a:r>
              <a:rPr lang="en-US" altLang="en-US" sz="900" dirty="0"/>
              <a:t>Installed size: 81.13 MB</a:t>
            </a:r>
          </a:p>
          <a:p>
            <a:pPr marL="0" indent="0">
              <a:buNone/>
            </a:pPr>
            <a:r>
              <a:rPr lang="en-US" altLang="en-US" sz="900" dirty="0"/>
              <a:t>How to install: </a:t>
            </a:r>
            <a:r>
              <a:rPr lang="en-US" altLang="en-US" sz="900" dirty="0" err="1"/>
              <a:t>sudo</a:t>
            </a:r>
            <a:r>
              <a:rPr lang="en-US" altLang="en-US" sz="900" dirty="0"/>
              <a:t> apt install </a:t>
            </a:r>
            <a:r>
              <a:rPr lang="en-US" altLang="en-US" sz="900" dirty="0" err="1"/>
              <a:t>hashcat</a:t>
            </a:r>
            <a:endParaRPr lang="en-US" altLang="en-US" sz="900" dirty="0"/>
          </a:p>
        </p:txBody>
      </p:sp>
    </p:spTree>
    <p:extLst>
      <p:ext uri="{BB962C8B-B14F-4D97-AF65-F5344CB8AC3E}">
        <p14:creationId xmlns:p14="http://schemas.microsoft.com/office/powerpoint/2010/main" val="325162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hashid</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a:t>Identify the different types of hashes used to encrypt data and especially passwords.</a:t>
            </a:r>
          </a:p>
          <a:p>
            <a:pPr marL="0" indent="0">
              <a:buNone/>
            </a:pPr>
            <a:endParaRPr lang="en-US" altLang="en-US" sz="2400" dirty="0"/>
          </a:p>
          <a:p>
            <a:pPr marL="0" indent="0">
              <a:buNone/>
            </a:pPr>
            <a:r>
              <a:rPr lang="en-US" altLang="en-US" sz="2400" dirty="0" err="1"/>
              <a:t>hashID</a:t>
            </a:r>
            <a:r>
              <a:rPr lang="en-US" altLang="en-US" sz="2400" dirty="0"/>
              <a:t> is a tool written in Python 3.x which supports the identification of over 175 unique hash types using regular expressions. It is able to identify a single hash or parse a file and identify the hashes within it. There is also a </a:t>
            </a:r>
            <a:r>
              <a:rPr lang="en-US" altLang="en-US" sz="2400" dirty="0" err="1"/>
              <a:t>nodejs</a:t>
            </a:r>
            <a:r>
              <a:rPr lang="en-US" altLang="en-US" sz="2400" dirty="0"/>
              <a:t> version of </a:t>
            </a:r>
            <a:r>
              <a:rPr lang="en-US" altLang="en-US" sz="2400" dirty="0" err="1"/>
              <a:t>hashID</a:t>
            </a:r>
            <a:r>
              <a:rPr lang="en-US" altLang="en-US" sz="2400" dirty="0"/>
              <a:t> available which is easily set up to provide online hash identification.</a:t>
            </a:r>
          </a:p>
          <a:p>
            <a:pPr marL="0" indent="0">
              <a:buNone/>
            </a:pPr>
            <a:endParaRPr lang="en-US" altLang="en-US" sz="2400" dirty="0"/>
          </a:p>
          <a:p>
            <a:pPr marL="0" indent="0">
              <a:buNone/>
            </a:pPr>
            <a:r>
              <a:rPr lang="en-US" altLang="en-US" sz="2400" dirty="0"/>
              <a:t>Installed size: 83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hashid</a:t>
            </a:r>
            <a:endParaRPr lang="en-US" altLang="en-US" sz="2400" dirty="0"/>
          </a:p>
        </p:txBody>
      </p:sp>
    </p:spTree>
    <p:extLst>
      <p:ext uri="{BB962C8B-B14F-4D97-AF65-F5344CB8AC3E}">
        <p14:creationId xmlns:p14="http://schemas.microsoft.com/office/powerpoint/2010/main" val="384780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505B0-E757-A68D-8779-E7032ECFDF6D}"/>
              </a:ext>
            </a:extLst>
          </p:cNvPr>
          <p:cNvSpPr>
            <a:spLocks noGrp="1"/>
          </p:cNvSpPr>
          <p:nvPr>
            <p:ph type="title"/>
          </p:nvPr>
        </p:nvSpPr>
        <p:spPr/>
        <p:txBody>
          <a:bodyPr/>
          <a:lstStyle/>
          <a:p>
            <a:r>
              <a:rPr lang="en-US" dirty="0"/>
              <a:t>hash-identifier</a:t>
            </a:r>
          </a:p>
        </p:txBody>
      </p:sp>
      <p:sp>
        <p:nvSpPr>
          <p:cNvPr id="3" name="Content Placeholder 2">
            <a:extLst>
              <a:ext uri="{FF2B5EF4-FFF2-40B4-BE49-F238E27FC236}">
                <a16:creationId xmlns:a16="http://schemas.microsoft.com/office/drawing/2014/main" id="{3FAF20D1-ED04-30D3-FD7B-2F250FED4BB5}"/>
              </a:ext>
            </a:extLst>
          </p:cNvPr>
          <p:cNvSpPr>
            <a:spLocks noGrp="1"/>
          </p:cNvSpPr>
          <p:nvPr>
            <p:ph idx="1"/>
          </p:nvPr>
        </p:nvSpPr>
        <p:spPr/>
        <p:txBody>
          <a:bodyPr/>
          <a:lstStyle/>
          <a:p>
            <a:pPr marL="0" indent="0">
              <a:buNone/>
            </a:pPr>
            <a:r>
              <a:rPr lang="en-US" dirty="0"/>
              <a:t>Software to identify the different types of hashes used to encrypt data and especially passwords.</a:t>
            </a:r>
          </a:p>
          <a:p>
            <a:pPr marL="0" indent="0">
              <a:buNone/>
            </a:pPr>
            <a:endParaRPr lang="en-US" dirty="0"/>
          </a:p>
          <a:p>
            <a:pPr marL="0" indent="0">
              <a:buNone/>
            </a:pPr>
            <a:r>
              <a:rPr lang="en-US" dirty="0"/>
              <a:t>Installed size: 49 KB</a:t>
            </a:r>
          </a:p>
          <a:p>
            <a:pPr marL="0" indent="0">
              <a:buNone/>
            </a:pPr>
            <a:r>
              <a:rPr lang="en-US" dirty="0"/>
              <a:t>How to install: </a:t>
            </a:r>
            <a:r>
              <a:rPr lang="en-US" dirty="0" err="1"/>
              <a:t>sudo</a:t>
            </a:r>
            <a:r>
              <a:rPr lang="en-US" dirty="0"/>
              <a:t> apt install hash-</a:t>
            </a:r>
            <a:r>
              <a:rPr lang="en-US" dirty="0" err="1"/>
              <a:t>identifie</a:t>
            </a:r>
            <a:endParaRPr lang="en-US" dirty="0"/>
          </a:p>
        </p:txBody>
      </p:sp>
    </p:spTree>
    <p:extLst>
      <p:ext uri="{BB962C8B-B14F-4D97-AF65-F5344CB8AC3E}">
        <p14:creationId xmlns:p14="http://schemas.microsoft.com/office/powerpoint/2010/main" val="240933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john</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400" dirty="0"/>
              <a:t>John the Ripper is a tool designed to help systems administrators to find weak (easy to guess or crack through brute force) passwords, and even automatically mail users warning them about it, if it is desired.</a:t>
            </a:r>
          </a:p>
          <a:p>
            <a:pPr marL="0" indent="0">
              <a:buNone/>
            </a:pPr>
            <a:endParaRPr lang="en-US" sz="2400" dirty="0"/>
          </a:p>
          <a:p>
            <a:pPr marL="0" indent="0">
              <a:buNone/>
            </a:pPr>
            <a:r>
              <a:rPr lang="en-US" sz="2400" dirty="0"/>
              <a:t>Besides several crypt(3) password hash types most commonly found on various Unix flavors, supported out of the box are Kerberos AFS and Windows NT/2000/XP/2003 LM hashes, plus several more with contributed patches.</a:t>
            </a:r>
          </a:p>
          <a:p>
            <a:pPr marL="0" indent="0">
              <a:buNone/>
            </a:pPr>
            <a:endParaRPr lang="en-US" sz="2400" dirty="0"/>
          </a:p>
          <a:p>
            <a:pPr marL="0" indent="0">
              <a:buNone/>
            </a:pPr>
            <a:r>
              <a:rPr lang="en-US" sz="2400" dirty="0"/>
              <a:t>Installed size: 77.63 MB</a:t>
            </a:r>
          </a:p>
          <a:p>
            <a:pPr marL="0" indent="0">
              <a:buNone/>
            </a:pPr>
            <a:r>
              <a:rPr lang="en-US" sz="2400" dirty="0"/>
              <a:t>How to install: </a:t>
            </a:r>
            <a:r>
              <a:rPr lang="en-US" sz="2400" dirty="0" err="1"/>
              <a:t>sudo</a:t>
            </a:r>
            <a:r>
              <a:rPr lang="en-US" sz="2400" dirty="0"/>
              <a:t> apt install john</a:t>
            </a:r>
          </a:p>
        </p:txBody>
      </p:sp>
    </p:spTree>
    <p:extLst>
      <p:ext uri="{BB962C8B-B14F-4D97-AF65-F5344CB8AC3E}">
        <p14:creationId xmlns:p14="http://schemas.microsoft.com/office/powerpoint/2010/main" val="38373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err="1"/>
              <a:t>ophcrack</a:t>
            </a:r>
            <a:r>
              <a:rPr lang="en-US" dirty="0"/>
              <a:t>-cli</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000" dirty="0" err="1"/>
              <a:t>Ophcrack</a:t>
            </a:r>
            <a:r>
              <a:rPr lang="en-US" sz="2000" dirty="0"/>
              <a:t> is a Windows password cracker based on a time-memory trade-off using rainbow tables. This is a new variant of Hellman’s original trade-off, with better performance. It recovers 99.9% of alphanumeric passwords in seconds.</a:t>
            </a:r>
          </a:p>
          <a:p>
            <a:pPr marL="0" indent="0">
              <a:buNone/>
            </a:pPr>
            <a:endParaRPr lang="en-US" sz="2000" dirty="0"/>
          </a:p>
          <a:p>
            <a:pPr marL="0" indent="0">
              <a:buNone/>
            </a:pPr>
            <a:r>
              <a:rPr lang="en-US" sz="2000" dirty="0"/>
              <a:t>It works for Windows NT/2000/XP/Vista/7.</a:t>
            </a:r>
          </a:p>
          <a:p>
            <a:pPr marL="0" indent="0">
              <a:buNone/>
            </a:pPr>
            <a:endParaRPr lang="en-US" sz="2000" dirty="0"/>
          </a:p>
          <a:p>
            <a:pPr marL="0" indent="0">
              <a:buNone/>
            </a:pPr>
            <a:r>
              <a:rPr lang="en-US" sz="2000" dirty="0"/>
              <a:t>This package contains </a:t>
            </a:r>
            <a:r>
              <a:rPr lang="en-US" sz="2000" dirty="0" err="1"/>
              <a:t>ophcrack</a:t>
            </a:r>
            <a:r>
              <a:rPr lang="en-US" sz="2000" dirty="0"/>
              <a:t> with command line interface only.</a:t>
            </a:r>
          </a:p>
          <a:p>
            <a:pPr marL="0" indent="0">
              <a:buNone/>
            </a:pPr>
            <a:endParaRPr lang="en-US" sz="2000" dirty="0"/>
          </a:p>
          <a:p>
            <a:pPr marL="0" indent="0">
              <a:buNone/>
            </a:pPr>
            <a:r>
              <a:rPr lang="en-US" sz="2000" dirty="0"/>
              <a:t>Installed size: 185 KB</a:t>
            </a:r>
          </a:p>
          <a:p>
            <a:pPr marL="0" indent="0">
              <a:buNone/>
            </a:pPr>
            <a:r>
              <a:rPr lang="en-US" sz="2000" dirty="0"/>
              <a:t>How to install: </a:t>
            </a:r>
            <a:r>
              <a:rPr lang="en-US" sz="2000" dirty="0" err="1"/>
              <a:t>sudo</a:t>
            </a:r>
            <a:r>
              <a:rPr lang="en-US" sz="2000" dirty="0"/>
              <a:t> apt install </a:t>
            </a:r>
            <a:r>
              <a:rPr lang="en-US" sz="2000" dirty="0" err="1"/>
              <a:t>ophcrack</a:t>
            </a:r>
            <a:r>
              <a:rPr lang="en-US" sz="2000" dirty="0"/>
              <a:t>-cli</a:t>
            </a:r>
          </a:p>
        </p:txBody>
      </p:sp>
    </p:spTree>
    <p:extLst>
      <p:ext uri="{BB962C8B-B14F-4D97-AF65-F5344CB8AC3E}">
        <p14:creationId xmlns:p14="http://schemas.microsoft.com/office/powerpoint/2010/main" val="46223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samdump2</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2000" dirty="0"/>
              <a:t>This tool is designed to dump Windows 2k/NT/XP password hashes from a SAM file, using the </a:t>
            </a:r>
            <a:r>
              <a:rPr lang="en-US" sz="2000" dirty="0" err="1"/>
              <a:t>syskey</a:t>
            </a:r>
            <a:r>
              <a:rPr lang="en-US" sz="2000" dirty="0"/>
              <a:t> </a:t>
            </a:r>
            <a:r>
              <a:rPr lang="en-US" sz="2000" dirty="0" err="1"/>
              <a:t>bootkey</a:t>
            </a:r>
            <a:r>
              <a:rPr lang="en-US" sz="2000" dirty="0"/>
              <a:t> from the system hive.</a:t>
            </a:r>
          </a:p>
          <a:p>
            <a:pPr marL="0" indent="0">
              <a:buNone/>
            </a:pPr>
            <a:endParaRPr lang="en-US" sz="2000" dirty="0"/>
          </a:p>
          <a:p>
            <a:pPr marL="0" indent="0">
              <a:buNone/>
            </a:pPr>
            <a:r>
              <a:rPr lang="en-US" sz="2000" dirty="0"/>
              <a:t>This package also provides the functionality of </a:t>
            </a:r>
            <a:r>
              <a:rPr lang="en-US" sz="2000" dirty="0" err="1"/>
              <a:t>bkhive</a:t>
            </a:r>
            <a:r>
              <a:rPr lang="en-US" sz="2000" dirty="0"/>
              <a:t>, which recovers the </a:t>
            </a:r>
            <a:r>
              <a:rPr lang="en-US" sz="2000" dirty="0" err="1"/>
              <a:t>syskey</a:t>
            </a:r>
            <a:r>
              <a:rPr lang="en-US" sz="2000" dirty="0"/>
              <a:t> </a:t>
            </a:r>
            <a:r>
              <a:rPr lang="en-US" sz="2000" dirty="0" err="1"/>
              <a:t>bootkey</a:t>
            </a:r>
            <a:r>
              <a:rPr lang="en-US" sz="2000" dirty="0"/>
              <a:t> from a Windows NT/2K/XP system hive.</a:t>
            </a:r>
          </a:p>
          <a:p>
            <a:pPr marL="0" indent="0">
              <a:buNone/>
            </a:pPr>
            <a:endParaRPr lang="en-US" sz="2000" dirty="0"/>
          </a:p>
          <a:p>
            <a:pPr marL="0" indent="0">
              <a:buNone/>
            </a:pPr>
            <a:r>
              <a:rPr lang="en-US" sz="2000" dirty="0" err="1"/>
              <a:t>Syskey</a:t>
            </a:r>
            <a:r>
              <a:rPr lang="en-US" sz="2000" dirty="0"/>
              <a:t> is a Windows feature that adds an additional encryption layer to the password hashes stored in the SAM database.</a:t>
            </a:r>
          </a:p>
          <a:p>
            <a:pPr marL="0" indent="0">
              <a:buNone/>
            </a:pPr>
            <a:endParaRPr lang="en-US" sz="2000" dirty="0"/>
          </a:p>
          <a:p>
            <a:pPr marL="0" indent="0">
              <a:buNone/>
            </a:pPr>
            <a:r>
              <a:rPr lang="en-US" sz="2000" dirty="0"/>
              <a:t>Installed size: 44 KB</a:t>
            </a:r>
          </a:p>
          <a:p>
            <a:pPr marL="0" indent="0">
              <a:buNone/>
            </a:pPr>
            <a:r>
              <a:rPr lang="en-US" sz="2000" dirty="0"/>
              <a:t>How to install: </a:t>
            </a:r>
            <a:r>
              <a:rPr lang="en-US" sz="2000" dirty="0" err="1"/>
              <a:t>sudo</a:t>
            </a:r>
            <a:r>
              <a:rPr lang="en-US" sz="2000" dirty="0"/>
              <a:t> apt install samdump2</a:t>
            </a:r>
          </a:p>
        </p:txBody>
      </p:sp>
    </p:spTree>
    <p:extLst>
      <p:ext uri="{BB962C8B-B14F-4D97-AF65-F5344CB8AC3E}">
        <p14:creationId xmlns:p14="http://schemas.microsoft.com/office/powerpoint/2010/main" val="306877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A23-856C-A106-F4DF-E1C5E8C46BE3}"/>
              </a:ext>
            </a:extLst>
          </p:cNvPr>
          <p:cNvSpPr>
            <a:spLocks noGrp="1"/>
          </p:cNvSpPr>
          <p:nvPr>
            <p:ph type="title"/>
          </p:nvPr>
        </p:nvSpPr>
        <p:spPr/>
        <p:txBody>
          <a:bodyPr/>
          <a:lstStyle/>
          <a:p>
            <a:r>
              <a:rPr lang="en-US" dirty="0"/>
              <a:t>hydra</a:t>
            </a:r>
          </a:p>
        </p:txBody>
      </p:sp>
      <p:sp>
        <p:nvSpPr>
          <p:cNvPr id="3" name="Content Placeholder 2">
            <a:extLst>
              <a:ext uri="{FF2B5EF4-FFF2-40B4-BE49-F238E27FC236}">
                <a16:creationId xmlns:a16="http://schemas.microsoft.com/office/drawing/2014/main" id="{D1D05012-6A23-32A7-EBEF-6CD94D5AA79A}"/>
              </a:ext>
            </a:extLst>
          </p:cNvPr>
          <p:cNvSpPr>
            <a:spLocks noGrp="1"/>
          </p:cNvSpPr>
          <p:nvPr>
            <p:ph idx="1"/>
          </p:nvPr>
        </p:nvSpPr>
        <p:spPr/>
        <p:txBody>
          <a:bodyPr/>
          <a:lstStyle/>
          <a:p>
            <a:pPr marL="0" indent="0">
              <a:buNone/>
            </a:pPr>
            <a:r>
              <a:rPr lang="en-US" sz="1800" dirty="0"/>
              <a:t>Hydra is a parallelized login cracker which supports numerous protocols to attack. It is very fast and flexible, and new modules are easy to add.</a:t>
            </a:r>
          </a:p>
          <a:p>
            <a:pPr marL="0" indent="0">
              <a:buNone/>
            </a:pPr>
            <a:endParaRPr lang="en-US" sz="1800" dirty="0"/>
          </a:p>
          <a:p>
            <a:pPr marL="0" indent="0">
              <a:buNone/>
            </a:pPr>
            <a:r>
              <a:rPr lang="en-US" sz="1800" dirty="0"/>
              <a:t>This tool makes it possible for researchers and security consultants to show how easy it would be to gain unauthorized access to a system remotely.</a:t>
            </a:r>
          </a:p>
          <a:p>
            <a:pPr marL="0" indent="0">
              <a:buNone/>
            </a:pPr>
            <a:endParaRPr lang="en-US" sz="1800" dirty="0"/>
          </a:p>
          <a:p>
            <a:pPr marL="0" indent="0">
              <a:buNone/>
            </a:pPr>
            <a:r>
              <a:rPr lang="en-US" sz="1800" dirty="0"/>
              <a:t>It supports: Cisco AAA, Cisco auth, Cisco enable, CVS, FTP, HTTP(S)-FORM-GET, HTTP(S)-FORM-POST, HTTP(S)-GET, HTTP(S)-HEAD, HTTP-Proxy, ICQ, IMAP, IRC, LDAP, MS-SQL, MySQL, NNTP, Oracle Listener, Oracle SID, PC-Anywhere, PC-NFS, POP3, PostgreSQL, RDP, </a:t>
            </a:r>
            <a:r>
              <a:rPr lang="en-US" sz="1800" dirty="0" err="1"/>
              <a:t>Rexec</a:t>
            </a:r>
            <a:r>
              <a:rPr lang="en-US" sz="1800" dirty="0"/>
              <a:t>, Rlogin, </a:t>
            </a:r>
            <a:r>
              <a:rPr lang="en-US" sz="1800" dirty="0" err="1"/>
              <a:t>Rsh</a:t>
            </a:r>
            <a:r>
              <a:rPr lang="en-US" sz="1800" dirty="0"/>
              <a:t>, SIP, SMB(NT), SMTP, SMTP Enum, SNMP v1+v2+v3, SOCKS5, SSH (v1 and v2), SSHKEY, Subversion, </a:t>
            </a:r>
            <a:r>
              <a:rPr lang="en-US" sz="1800" dirty="0" err="1"/>
              <a:t>Teamspeak</a:t>
            </a:r>
            <a:r>
              <a:rPr lang="en-US" sz="1800" dirty="0"/>
              <a:t> (TS2), Telnet, VMware-Auth, VNC and XMPP.</a:t>
            </a:r>
          </a:p>
          <a:p>
            <a:pPr marL="0" indent="0">
              <a:buNone/>
            </a:pPr>
            <a:endParaRPr lang="en-US" sz="1800" dirty="0"/>
          </a:p>
          <a:p>
            <a:pPr marL="0" indent="0">
              <a:buNone/>
            </a:pPr>
            <a:r>
              <a:rPr lang="en-US" sz="1800" dirty="0"/>
              <a:t>Installed size: 961 KB</a:t>
            </a:r>
          </a:p>
          <a:p>
            <a:pPr marL="0" indent="0">
              <a:buNone/>
            </a:pPr>
            <a:r>
              <a:rPr lang="en-US" sz="1800" dirty="0"/>
              <a:t>How to install: </a:t>
            </a:r>
            <a:r>
              <a:rPr lang="en-US" sz="1800" dirty="0" err="1"/>
              <a:t>sudo</a:t>
            </a:r>
            <a:r>
              <a:rPr lang="en-US" sz="1800" dirty="0"/>
              <a:t> apt install hydra</a:t>
            </a:r>
          </a:p>
        </p:txBody>
      </p:sp>
    </p:spTree>
    <p:extLst>
      <p:ext uri="{BB962C8B-B14F-4D97-AF65-F5344CB8AC3E}">
        <p14:creationId xmlns:p14="http://schemas.microsoft.com/office/powerpoint/2010/main" val="3701088996"/>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5080</TotalTime>
  <Words>2751</Words>
  <Application>Microsoft Office PowerPoint</Application>
  <PresentationFormat>On-screen Show (4:3)</PresentationFormat>
  <Paragraphs>208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Noto Sans</vt:lpstr>
      <vt:lpstr>Diseño predeterminado</vt:lpstr>
      <vt:lpstr>All Application Kali Linux - 05</vt:lpstr>
      <vt:lpstr>chntpw</vt:lpstr>
      <vt:lpstr>hashcat</vt:lpstr>
      <vt:lpstr>hashid</vt:lpstr>
      <vt:lpstr>hash-identifier</vt:lpstr>
      <vt:lpstr>john</vt:lpstr>
      <vt:lpstr>ophcrack-cli</vt:lpstr>
      <vt:lpstr>samdump2</vt:lpstr>
      <vt:lpstr>hydra</vt:lpstr>
      <vt:lpstr>medusa</vt:lpstr>
      <vt:lpstr>ncrack</vt:lpstr>
      <vt:lpstr>onesixtyone</vt:lpstr>
      <vt:lpstr>patator</vt:lpstr>
      <vt:lpstr> thc-pptp-bruter</vt:lpstr>
      <vt:lpstr>Crackmapexec</vt:lpstr>
      <vt:lpstr>evil-winrm</vt:lpstr>
      <vt:lpstr>impacket-scripts</vt:lpstr>
      <vt:lpstr>mimikatz</vt:lpstr>
      <vt:lpstr>smbmap</vt:lpstr>
      <vt:lpstr>crunch</vt:lpstr>
      <vt:lpstr>rsmangler</vt:lpstr>
      <vt:lpstr>ophcrack</vt:lpstr>
      <vt:lpstr>wordlist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718</cp:revision>
  <dcterms:created xsi:type="dcterms:W3CDTF">2010-05-23T14:28:12Z</dcterms:created>
  <dcterms:modified xsi:type="dcterms:W3CDTF">2024-10-15T18:30:01Z</dcterms:modified>
</cp:coreProperties>
</file>