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4" r:id="rId6"/>
    <p:sldId id="260" r:id="rId7"/>
    <p:sldId id="261" r:id="rId8"/>
    <p:sldId id="263" r:id="rId9"/>
    <p:sldId id="262" r:id="rId10"/>
    <p:sldId id="266" r:id="rId11"/>
    <p:sldId id="265" r:id="rId12"/>
    <p:sldId id="267" r:id="rId13"/>
    <p:sldId id="268" r:id="rId14"/>
    <p:sldId id="270" r:id="rId15"/>
    <p:sldId id="269" r:id="rId16"/>
    <p:sldId id="276" r:id="rId17"/>
    <p:sldId id="271" r:id="rId18"/>
    <p:sldId id="275" r:id="rId19"/>
    <p:sldId id="274" r:id="rId20"/>
    <p:sldId id="273" r:id="rId21"/>
    <p:sldId id="277"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3" autoAdjust="0"/>
    <p:restoredTop sz="94652" autoAdjust="0"/>
  </p:normalViewPr>
  <p:slideViewPr>
    <p:cSldViewPr showGuides="1">
      <p:cViewPr varScale="1">
        <p:scale>
          <a:sx n="58" d="100"/>
          <a:sy n="58" d="100"/>
        </p:scale>
        <p:origin x="58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0E5CF-B121-4217-AA10-F1098211C527}" type="datetimeFigureOut">
              <a:rPr lang="en-US" smtClean="0"/>
              <a:t>9/18/2024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E7A538-490F-413D-974A-3137420D4F16}" type="slidenum">
              <a:rPr lang="en-US" smtClean="0"/>
              <a:t>‹#›</a:t>
            </a:fld>
            <a:endParaRPr lang="en-US"/>
          </a:p>
        </p:txBody>
      </p:sp>
    </p:spTree>
    <p:extLst>
      <p:ext uri="{BB962C8B-B14F-4D97-AF65-F5344CB8AC3E}">
        <p14:creationId xmlns:p14="http://schemas.microsoft.com/office/powerpoint/2010/main" val="237545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E7A538-490F-413D-974A-3137420D4F16}" type="slidenum">
              <a:rPr lang="en-US" smtClean="0"/>
              <a:t>7</a:t>
            </a:fld>
            <a:endParaRPr lang="en-US"/>
          </a:p>
        </p:txBody>
      </p:sp>
    </p:spTree>
    <p:extLst>
      <p:ext uri="{BB962C8B-B14F-4D97-AF65-F5344CB8AC3E}">
        <p14:creationId xmlns:p14="http://schemas.microsoft.com/office/powerpoint/2010/main" val="1001437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- 01</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830997"/>
          </a:xfrm>
          <a:prstGeom prst="rect">
            <a:avLst/>
          </a:prstGeom>
          <a:noFill/>
        </p:spPr>
        <p:txBody>
          <a:bodyPr wrap="square" rtlCol="0">
            <a:spAutoFit/>
          </a:bodyPr>
          <a:lstStyle/>
          <a:p>
            <a:r>
              <a:rPr lang="en-US" sz="4800" b="1" kern="100" dirty="0">
                <a:effectLst/>
                <a:latin typeface="Calibri" panose="020F0502020204030204" pitchFamily="34" charset="0"/>
                <a:ea typeface="Calibri" panose="020F0502020204030204" pitchFamily="34" charset="0"/>
                <a:cs typeface="Iskoola Pota" panose="020B0502040204020203" pitchFamily="34" charset="0"/>
              </a:rPr>
              <a:t>Web Application Analysis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a:t>
            </a:r>
            <a:r>
              <a:rPr lang="en-GB" altLang="en-US" sz="3600" dirty="0" err="1">
                <a:solidFill>
                  <a:schemeClr val="tx1"/>
                </a:solidFill>
              </a:rPr>
              <a:t>davtest</a:t>
            </a:r>
            <a:endParaRPr lang="en-GB" altLang="en-US" sz="3600"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4525963"/>
          </a:xfrm>
        </p:spPr>
        <p:txBody>
          <a:bodyPr/>
          <a:lstStyle/>
          <a:p>
            <a:pPr marL="0" indent="0">
              <a:buNone/>
            </a:pPr>
            <a:r>
              <a:rPr lang="en-GB" altLang="en-US" sz="2400" dirty="0" err="1"/>
              <a:t>DAVTest</a:t>
            </a:r>
            <a:r>
              <a:rPr lang="en-GB" altLang="en-US" sz="2400" dirty="0"/>
              <a:t> tests WebDAV enabled servers by uploading test executable files, and then (optionally) uploading files which allow for command execution or other actions directly on the target. It is meant for penetration testers to quickly and easily determine if enabled DAV services are exploitable.</a:t>
            </a:r>
          </a:p>
          <a:p>
            <a:pPr marL="0" indent="0">
              <a:buNone/>
            </a:pPr>
            <a:endParaRPr lang="en-GB" altLang="en-US" sz="2400" dirty="0"/>
          </a:p>
          <a:p>
            <a:pPr marL="0" indent="0">
              <a:buNone/>
            </a:pPr>
            <a:r>
              <a:rPr lang="en-GB" altLang="en-US" sz="2400" dirty="0"/>
              <a:t>Installed size: 69 KB</a:t>
            </a:r>
          </a:p>
          <a:p>
            <a:pPr marL="0" indent="0">
              <a:buNone/>
            </a:pPr>
            <a:r>
              <a:rPr lang="en-GB" altLang="en-US" sz="2400" dirty="0"/>
              <a:t>How to install: </a:t>
            </a:r>
            <a:r>
              <a:rPr lang="en-GB" altLang="en-US" sz="2400" dirty="0" err="1"/>
              <a:t>sudo</a:t>
            </a:r>
            <a:r>
              <a:rPr lang="en-GB" altLang="en-US" sz="2400" dirty="0"/>
              <a:t> apt install </a:t>
            </a:r>
            <a:r>
              <a:rPr lang="en-GB" altLang="en-US" sz="2400" dirty="0" err="1"/>
              <a:t>davtest</a:t>
            </a:r>
            <a:endParaRPr lang="en-US" altLang="en-US" sz="2400" dirty="0"/>
          </a:p>
        </p:txBody>
      </p:sp>
    </p:spTree>
    <p:extLst>
      <p:ext uri="{BB962C8B-B14F-4D97-AF65-F5344CB8AC3E}">
        <p14:creationId xmlns:p14="http://schemas.microsoft.com/office/powerpoint/2010/main" val="1032759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a:t>
            </a:r>
            <a:r>
              <a:rPr lang="en-GB" altLang="en-US" sz="3600" dirty="0" err="1">
                <a:solidFill>
                  <a:schemeClr val="tx1"/>
                </a:solidFill>
              </a:rPr>
              <a:t>nikto</a:t>
            </a:r>
            <a:endParaRPr lang="en-GB" altLang="en-US" sz="3600"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US" altLang="en-US" sz="2000" dirty="0" err="1"/>
              <a:t>Nikto</a:t>
            </a:r>
            <a:r>
              <a:rPr lang="en-US" altLang="en-US" sz="2000" dirty="0"/>
              <a:t> is a pluggable web server and CGI scanner written in Perl, using </a:t>
            </a:r>
            <a:r>
              <a:rPr lang="en-US" altLang="en-US" sz="2000" dirty="0" err="1"/>
              <a:t>rfp’s</a:t>
            </a:r>
            <a:r>
              <a:rPr lang="en-US" altLang="en-US" sz="2000" dirty="0"/>
              <a:t> </a:t>
            </a:r>
            <a:r>
              <a:rPr lang="en-US" altLang="en-US" sz="2000" dirty="0" err="1"/>
              <a:t>LibWhisker</a:t>
            </a:r>
            <a:r>
              <a:rPr lang="en-US" altLang="en-US" sz="2000" dirty="0"/>
              <a:t> to perform fast security or informational checks.</a:t>
            </a:r>
          </a:p>
          <a:p>
            <a:pPr marL="0" indent="0">
              <a:buNone/>
            </a:pPr>
            <a:endParaRPr lang="en-US" altLang="en-US" sz="2000" dirty="0"/>
          </a:p>
          <a:p>
            <a:pPr marL="0" indent="0">
              <a:buNone/>
            </a:pPr>
            <a:r>
              <a:rPr lang="en-US" altLang="en-US" sz="2000" dirty="0"/>
              <a:t>Features:</a:t>
            </a:r>
          </a:p>
          <a:p>
            <a:pPr marL="0" indent="0">
              <a:buNone/>
            </a:pPr>
            <a:r>
              <a:rPr lang="en-US" altLang="en-US" sz="2000" dirty="0"/>
              <a:t>Easily updatable CSV-format checks database</a:t>
            </a:r>
          </a:p>
          <a:p>
            <a:pPr marL="0" indent="0">
              <a:buNone/>
            </a:pPr>
            <a:r>
              <a:rPr lang="en-US" altLang="en-US" sz="2000" dirty="0"/>
              <a:t>Output reports in plain text or HTML</a:t>
            </a:r>
          </a:p>
          <a:p>
            <a:pPr marL="0" indent="0">
              <a:buNone/>
            </a:pPr>
            <a:r>
              <a:rPr lang="en-US" altLang="en-US" sz="2000" dirty="0"/>
              <a:t>Available HTTP versions automatic switching</a:t>
            </a:r>
          </a:p>
          <a:p>
            <a:pPr marL="0" indent="0">
              <a:buNone/>
            </a:pPr>
            <a:r>
              <a:rPr lang="en-US" altLang="en-US" sz="2000" dirty="0"/>
              <a:t>Generic as well as specific server software checks</a:t>
            </a:r>
          </a:p>
          <a:p>
            <a:pPr marL="0" indent="0">
              <a:buNone/>
            </a:pPr>
            <a:r>
              <a:rPr lang="en-US" altLang="en-US" sz="2000" dirty="0"/>
              <a:t>SSL support (through </a:t>
            </a:r>
            <a:r>
              <a:rPr lang="en-US" altLang="en-US" sz="2000" dirty="0" err="1"/>
              <a:t>libnet-ssleay-perl</a:t>
            </a:r>
            <a:r>
              <a:rPr lang="en-US" altLang="en-US" sz="2000" dirty="0"/>
              <a:t>)</a:t>
            </a:r>
          </a:p>
          <a:p>
            <a:pPr marL="0" indent="0">
              <a:buNone/>
            </a:pPr>
            <a:r>
              <a:rPr lang="en-US" altLang="en-US" sz="2000" dirty="0"/>
              <a:t>Proxy support (with authentication)</a:t>
            </a:r>
          </a:p>
          <a:p>
            <a:pPr marL="0" indent="0">
              <a:buNone/>
            </a:pPr>
            <a:r>
              <a:rPr lang="en-US" altLang="en-US" sz="2000" dirty="0"/>
              <a:t>Cookies support</a:t>
            </a:r>
          </a:p>
          <a:p>
            <a:pPr marL="0" indent="0">
              <a:buNone/>
            </a:pPr>
            <a:endParaRPr lang="en-US" altLang="en-US" sz="2000" dirty="0"/>
          </a:p>
          <a:p>
            <a:pPr marL="0" indent="0">
              <a:buNone/>
            </a:pPr>
            <a:r>
              <a:rPr lang="en-US" altLang="en-US" sz="2000" dirty="0"/>
              <a:t>Installed size: 2.22 MB</a:t>
            </a:r>
          </a:p>
          <a:p>
            <a:pPr marL="0" indent="0">
              <a:buNone/>
            </a:pPr>
            <a:r>
              <a:rPr lang="en-US" altLang="en-US" sz="2000" dirty="0"/>
              <a:t>How to install: </a:t>
            </a:r>
            <a:r>
              <a:rPr lang="en-US" altLang="en-US" sz="2000" dirty="0" err="1"/>
              <a:t>sudo</a:t>
            </a:r>
            <a:r>
              <a:rPr lang="en-US" altLang="en-US" sz="2000" dirty="0"/>
              <a:t> apt install </a:t>
            </a:r>
            <a:r>
              <a:rPr lang="en-US" altLang="en-US" sz="2000" dirty="0" err="1"/>
              <a:t>nikto</a:t>
            </a:r>
            <a:endParaRPr lang="en-US" altLang="en-US" sz="2000" dirty="0"/>
          </a:p>
        </p:txBody>
      </p:sp>
    </p:spTree>
    <p:extLst>
      <p:ext uri="{BB962C8B-B14F-4D97-AF65-F5344CB8AC3E}">
        <p14:creationId xmlns:p14="http://schemas.microsoft.com/office/powerpoint/2010/main" val="2331951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a:t>
            </a:r>
            <a:r>
              <a:rPr lang="en-GB" altLang="en-US" sz="3600" dirty="0" err="1">
                <a:solidFill>
                  <a:schemeClr val="tx1"/>
                </a:solidFill>
              </a:rPr>
              <a:t>skipfish</a:t>
            </a:r>
            <a:endParaRPr lang="en-GB" altLang="en-US" sz="3600"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err="1"/>
              <a:t>Skipfish</a:t>
            </a:r>
            <a:r>
              <a:rPr lang="en-GB" altLang="en-US" sz="2000" dirty="0"/>
              <a:t> is an active web application security reconnaissance tool. It prepares an interactive sitemap for the targeted site by carrying out a recursive crawl and dictionary-based probes. The resulting map is then annotated with the output from a number of active (but hopefully non-disruptive) security checks. The final report generated by the tool is meant to serve as a foundation for professional web application security assessments.</a:t>
            </a:r>
          </a:p>
          <a:p>
            <a:pPr marL="0" indent="0">
              <a:buNone/>
            </a:pPr>
            <a:endParaRPr lang="en-GB" altLang="en-US" sz="2000" dirty="0"/>
          </a:p>
          <a:p>
            <a:pPr marL="0" indent="0">
              <a:buNone/>
            </a:pPr>
            <a:r>
              <a:rPr lang="en-GB" altLang="en-US" sz="2000" dirty="0"/>
              <a:t>Installed size: 559 KB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skipfish</a:t>
            </a:r>
            <a:endParaRPr lang="en-US" altLang="en-US" sz="2000" dirty="0"/>
          </a:p>
        </p:txBody>
      </p:sp>
    </p:spTree>
    <p:extLst>
      <p:ext uri="{BB962C8B-B14F-4D97-AF65-F5344CB8AC3E}">
        <p14:creationId xmlns:p14="http://schemas.microsoft.com/office/powerpoint/2010/main" val="4166375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wapiti</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267010"/>
            <a:ext cx="8229600" cy="5114318"/>
          </a:xfrm>
        </p:spPr>
        <p:txBody>
          <a:bodyPr/>
          <a:lstStyle/>
          <a:p>
            <a:pPr marL="0" indent="0">
              <a:buNone/>
            </a:pPr>
            <a:r>
              <a:rPr lang="en-GB" altLang="en-US" sz="1400" dirty="0"/>
              <a:t>Wapiti allows you to audit the security of your web applications. It performs “black-box” scans, i.e. it does not study the source code of the application but will scan the web pages of the deployed web applications, looking for scripts and forms where it can inject data. Once it gets this list, Wapiti acts like a </a:t>
            </a:r>
            <a:r>
              <a:rPr lang="en-GB" altLang="en-US" sz="1400" dirty="0" err="1"/>
              <a:t>fuzzer</a:t>
            </a:r>
            <a:r>
              <a:rPr lang="en-GB" altLang="en-US" sz="1400" dirty="0"/>
              <a:t>, injecting payloads to see if a script is vulnerable.</a:t>
            </a:r>
          </a:p>
          <a:p>
            <a:pPr marL="0" indent="0">
              <a:buNone/>
            </a:pPr>
            <a:endParaRPr lang="en-GB" altLang="en-US" sz="1400" dirty="0"/>
          </a:p>
          <a:p>
            <a:pPr marL="0" indent="0">
              <a:buNone/>
            </a:pPr>
            <a:r>
              <a:rPr lang="en-GB" altLang="en-US" sz="1400" dirty="0"/>
              <a:t>Wapiti can detect the following vulnerabilities:</a:t>
            </a:r>
          </a:p>
          <a:p>
            <a:pPr marL="0" indent="0">
              <a:buNone/>
            </a:pPr>
            <a:r>
              <a:rPr lang="en-GB" altLang="en-US" sz="1400" dirty="0"/>
              <a:t>Database Injection (PHP/ASP/JSP SQL Injections and XPath Injections)</a:t>
            </a:r>
          </a:p>
          <a:p>
            <a:pPr marL="0" indent="0">
              <a:buNone/>
            </a:pPr>
            <a:r>
              <a:rPr lang="en-GB" altLang="en-US" sz="1400" dirty="0"/>
              <a:t>Cross Site Scripting (XSS) reflected and permanent</a:t>
            </a:r>
          </a:p>
          <a:p>
            <a:pPr marL="0" indent="0">
              <a:buNone/>
            </a:pPr>
            <a:r>
              <a:rPr lang="en-GB" altLang="en-US" sz="1400" dirty="0"/>
              <a:t>File disclosure detection (local and remote include, require, </a:t>
            </a:r>
            <a:r>
              <a:rPr lang="en-GB" altLang="en-US" sz="1400" dirty="0" err="1"/>
              <a:t>fopen</a:t>
            </a:r>
            <a:r>
              <a:rPr lang="en-GB" altLang="en-US" sz="1400" dirty="0"/>
              <a:t>, </a:t>
            </a:r>
            <a:r>
              <a:rPr lang="en-GB" altLang="en-US" sz="1400" dirty="0" err="1"/>
              <a:t>readfile</a:t>
            </a:r>
            <a:r>
              <a:rPr lang="en-GB" altLang="en-US" sz="1400" dirty="0"/>
              <a:t>…)</a:t>
            </a:r>
          </a:p>
          <a:p>
            <a:pPr marL="0" indent="0">
              <a:buNone/>
            </a:pPr>
            <a:r>
              <a:rPr lang="en-GB" altLang="en-US" sz="1400" dirty="0"/>
              <a:t>Command Execution detection (eval(), system(), </a:t>
            </a:r>
            <a:r>
              <a:rPr lang="en-GB" altLang="en-US" sz="1400" dirty="0" err="1"/>
              <a:t>passtru</a:t>
            </a:r>
            <a:r>
              <a:rPr lang="en-GB" altLang="en-US" sz="1400" dirty="0"/>
              <a:t>()…)</a:t>
            </a:r>
          </a:p>
          <a:p>
            <a:pPr marL="0" indent="0">
              <a:buNone/>
            </a:pPr>
            <a:r>
              <a:rPr lang="en-GB" altLang="en-US" sz="1400" dirty="0"/>
              <a:t>XXE (Xml </a:t>
            </a:r>
            <a:r>
              <a:rPr lang="en-GB" altLang="en-US" sz="1400" dirty="0" err="1"/>
              <a:t>eXternal</a:t>
            </a:r>
            <a:r>
              <a:rPr lang="en-GB" altLang="en-US" sz="1400" dirty="0"/>
              <a:t> Entity) injection</a:t>
            </a:r>
          </a:p>
          <a:p>
            <a:pPr marL="0" indent="0">
              <a:buNone/>
            </a:pPr>
            <a:r>
              <a:rPr lang="en-GB" altLang="en-US" sz="1400" dirty="0"/>
              <a:t>CRLF Injection</a:t>
            </a:r>
          </a:p>
          <a:p>
            <a:pPr marL="0" indent="0">
              <a:buNone/>
            </a:pPr>
            <a:r>
              <a:rPr lang="en-GB" altLang="en-US" sz="1400" dirty="0"/>
              <a:t>Search for potentially dangerous files on the server (thank to the </a:t>
            </a:r>
            <a:r>
              <a:rPr lang="en-GB" altLang="en-US" sz="1400" dirty="0" err="1"/>
              <a:t>Nikto</a:t>
            </a:r>
            <a:r>
              <a:rPr lang="en-GB" altLang="en-US" sz="1400" dirty="0"/>
              <a:t> </a:t>
            </a:r>
            <a:r>
              <a:rPr lang="en-GB" altLang="en-US" sz="1400" dirty="0" err="1"/>
              <a:t>db</a:t>
            </a:r>
            <a:r>
              <a:rPr lang="en-GB" altLang="en-US" sz="1400" dirty="0"/>
              <a:t>)</a:t>
            </a:r>
          </a:p>
          <a:p>
            <a:pPr marL="0" indent="0">
              <a:buNone/>
            </a:pPr>
            <a:r>
              <a:rPr lang="en-GB" altLang="en-US" sz="1400" dirty="0"/>
              <a:t>Bypass of weak </a:t>
            </a:r>
            <a:r>
              <a:rPr lang="en-GB" altLang="en-US" sz="1400" dirty="0" err="1"/>
              <a:t>htaccess</a:t>
            </a:r>
            <a:r>
              <a:rPr lang="en-GB" altLang="en-US" sz="1400" dirty="0"/>
              <a:t> configurations</a:t>
            </a:r>
          </a:p>
          <a:p>
            <a:pPr marL="0" indent="0">
              <a:buNone/>
            </a:pPr>
            <a:r>
              <a:rPr lang="en-GB" altLang="en-US" sz="1400" dirty="0"/>
              <a:t>Search for copies (backup) of scripts on the server</a:t>
            </a:r>
          </a:p>
          <a:p>
            <a:pPr marL="0" indent="0">
              <a:buNone/>
            </a:pPr>
            <a:r>
              <a:rPr lang="en-GB" altLang="en-US" sz="1400" dirty="0"/>
              <a:t>Shellshock</a:t>
            </a:r>
          </a:p>
          <a:p>
            <a:pPr marL="0" indent="0">
              <a:buNone/>
            </a:pPr>
            <a:r>
              <a:rPr lang="en-GB" altLang="en-US" sz="1400" dirty="0" err="1"/>
              <a:t>DirBuster</a:t>
            </a:r>
            <a:r>
              <a:rPr lang="en-GB" altLang="en-US" sz="1400" dirty="0"/>
              <a:t> like</a:t>
            </a:r>
          </a:p>
          <a:p>
            <a:pPr marL="0" indent="0">
              <a:buNone/>
            </a:pPr>
            <a:r>
              <a:rPr lang="en-GB" altLang="en-US" sz="1400" dirty="0"/>
              <a:t>Server Side Request Forgery (through use of an external Wapiti website)</a:t>
            </a:r>
          </a:p>
          <a:p>
            <a:pPr marL="0" indent="0">
              <a:buNone/>
            </a:pPr>
            <a:endParaRPr lang="en-GB" altLang="en-US" sz="1400" dirty="0"/>
          </a:p>
          <a:p>
            <a:pPr marL="0" indent="0">
              <a:buNone/>
            </a:pPr>
            <a:r>
              <a:rPr lang="en-GB" altLang="en-US" sz="1400" dirty="0"/>
              <a:t>Installed size: 1.54 MB</a:t>
            </a:r>
          </a:p>
          <a:p>
            <a:pPr marL="0" indent="0">
              <a:buNone/>
            </a:pPr>
            <a:r>
              <a:rPr lang="en-GB" altLang="en-US" sz="1400" dirty="0"/>
              <a:t>How to install: </a:t>
            </a:r>
            <a:r>
              <a:rPr lang="en-GB" altLang="en-US" sz="1400" dirty="0" err="1"/>
              <a:t>sudo</a:t>
            </a:r>
            <a:r>
              <a:rPr lang="en-GB" altLang="en-US" sz="1400" dirty="0"/>
              <a:t> apt install wapiti</a:t>
            </a:r>
            <a:endParaRPr lang="en-US" altLang="en-US" sz="1400" dirty="0"/>
          </a:p>
        </p:txBody>
      </p:sp>
    </p:spTree>
    <p:extLst>
      <p:ext uri="{BB962C8B-B14F-4D97-AF65-F5344CB8AC3E}">
        <p14:creationId xmlns:p14="http://schemas.microsoft.com/office/powerpoint/2010/main" val="3456182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a:t>
            </a:r>
            <a:r>
              <a:rPr lang="en-GB" altLang="en-US" sz="3600" dirty="0" err="1">
                <a:solidFill>
                  <a:schemeClr val="tx1"/>
                </a:solidFill>
              </a:rPr>
              <a:t>whatweb</a:t>
            </a:r>
            <a:endParaRPr lang="en-GB" altLang="en-US" sz="3600"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US" altLang="en-US" sz="2000" dirty="0" err="1"/>
              <a:t>WhatWeb</a:t>
            </a:r>
            <a:r>
              <a:rPr lang="en-US" altLang="en-US" sz="2000" dirty="0"/>
              <a:t> identifies websites. It </a:t>
            </a:r>
            <a:r>
              <a:rPr lang="en-US" altLang="en-US" sz="2000" dirty="0" err="1"/>
              <a:t>recognises</a:t>
            </a:r>
            <a:r>
              <a:rPr lang="en-US" altLang="en-US" sz="2000" dirty="0"/>
              <a:t> web technologies including content management systems (CMS), blogging platforms, statistic/analytics packages, JavaScript libraries, web servers, and embedded devices.</a:t>
            </a:r>
          </a:p>
          <a:p>
            <a:pPr marL="0" indent="0">
              <a:buNone/>
            </a:pPr>
            <a:endParaRPr lang="en-US" altLang="en-US" sz="2000" dirty="0"/>
          </a:p>
          <a:p>
            <a:pPr marL="0" indent="0">
              <a:buNone/>
            </a:pPr>
            <a:r>
              <a:rPr lang="en-US" altLang="en-US" sz="2000" dirty="0" err="1"/>
              <a:t>WhatWeb</a:t>
            </a:r>
            <a:r>
              <a:rPr lang="en-US" altLang="en-US" sz="2000" dirty="0"/>
              <a:t> has over 900 plugins, each to </a:t>
            </a:r>
            <a:r>
              <a:rPr lang="en-US" altLang="en-US" sz="2000" dirty="0" err="1"/>
              <a:t>recognise</a:t>
            </a:r>
            <a:r>
              <a:rPr lang="en-US" altLang="en-US" sz="2000" dirty="0"/>
              <a:t> something different. It also identifies version numbers, email addresses, account IDs, web framework modules, SQL errors, and more.</a:t>
            </a:r>
          </a:p>
          <a:p>
            <a:pPr marL="0" indent="0">
              <a:buNone/>
            </a:pPr>
            <a:endParaRPr lang="en-US" altLang="en-US" sz="2000" dirty="0"/>
          </a:p>
          <a:p>
            <a:pPr marL="0" indent="0">
              <a:buNone/>
            </a:pPr>
            <a:r>
              <a:rPr lang="en-US" altLang="en-US" sz="2000" dirty="0"/>
              <a:t>Installed size: 18.59 MB</a:t>
            </a:r>
          </a:p>
          <a:p>
            <a:pPr marL="0" indent="0">
              <a:buNone/>
            </a:pPr>
            <a:r>
              <a:rPr lang="en-US" altLang="en-US" sz="2000" dirty="0"/>
              <a:t>How to install: </a:t>
            </a:r>
            <a:r>
              <a:rPr lang="en-US" altLang="en-US" sz="2000" dirty="0" err="1"/>
              <a:t>sudo</a:t>
            </a:r>
            <a:r>
              <a:rPr lang="en-US" altLang="en-US" sz="2000" dirty="0"/>
              <a:t> apt install </a:t>
            </a:r>
            <a:r>
              <a:rPr lang="en-US" altLang="en-US" sz="2000" dirty="0" err="1"/>
              <a:t>whatweb</a:t>
            </a:r>
            <a:endParaRPr lang="en-US" altLang="en-US" sz="2000" dirty="0"/>
          </a:p>
        </p:txBody>
      </p:sp>
    </p:spTree>
    <p:extLst>
      <p:ext uri="{BB962C8B-B14F-4D97-AF65-F5344CB8AC3E}">
        <p14:creationId xmlns:p14="http://schemas.microsoft.com/office/powerpoint/2010/main" val="357940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a:t>
            </a:r>
            <a:r>
              <a:rPr lang="en-GB" altLang="en-US" sz="3600" dirty="0" err="1">
                <a:solidFill>
                  <a:schemeClr val="tx1"/>
                </a:solidFill>
              </a:rPr>
              <a:t>wpscan</a:t>
            </a:r>
            <a:endParaRPr lang="en-GB" altLang="en-US" sz="3600"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800" dirty="0" err="1"/>
              <a:t>WPScan</a:t>
            </a:r>
            <a:r>
              <a:rPr lang="en-GB" altLang="en-US" sz="2800" dirty="0"/>
              <a:t> scans remote WordPress installations to find security issues.</a:t>
            </a:r>
          </a:p>
          <a:p>
            <a:pPr marL="0" indent="0">
              <a:buNone/>
            </a:pPr>
            <a:endParaRPr lang="en-GB" altLang="en-US" sz="2800" dirty="0"/>
          </a:p>
          <a:p>
            <a:pPr marL="0" indent="0">
              <a:buNone/>
            </a:pPr>
            <a:r>
              <a:rPr lang="en-GB" altLang="en-US" sz="2800" dirty="0"/>
              <a:t>Installed size: 394 KB</a:t>
            </a:r>
          </a:p>
          <a:p>
            <a:pPr marL="0" indent="0">
              <a:buNone/>
            </a:pPr>
            <a:r>
              <a:rPr lang="en-GB" altLang="en-US" sz="2800" dirty="0"/>
              <a:t>How to install: </a:t>
            </a:r>
            <a:r>
              <a:rPr lang="en-GB" altLang="en-US" sz="2800" dirty="0" err="1"/>
              <a:t>sudo</a:t>
            </a:r>
            <a:r>
              <a:rPr lang="en-GB" altLang="en-US" sz="2800" dirty="0"/>
              <a:t> apt install </a:t>
            </a:r>
            <a:r>
              <a:rPr lang="en-GB" altLang="en-US" sz="2800" dirty="0" err="1"/>
              <a:t>wpscan</a:t>
            </a:r>
            <a:endParaRPr lang="en-US" altLang="en-US" sz="2800" dirty="0"/>
          </a:p>
        </p:txBody>
      </p:sp>
    </p:spTree>
    <p:extLst>
      <p:ext uri="{BB962C8B-B14F-4D97-AF65-F5344CB8AC3E}">
        <p14:creationId xmlns:p14="http://schemas.microsoft.com/office/powerpoint/2010/main" val="8785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226232"/>
            <a:ext cx="8229600" cy="981075"/>
          </a:xfrm>
        </p:spPr>
        <p:txBody>
          <a:bodyPr/>
          <a:lstStyle/>
          <a:p>
            <a:r>
              <a:rPr lang="en-GB" altLang="en-US" dirty="0" err="1">
                <a:solidFill>
                  <a:schemeClr val="tx1"/>
                </a:solidFill>
              </a:rPr>
              <a:t>burpsuite</a:t>
            </a:r>
            <a:endParaRPr lang="en-GB"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a:t>Burp Suite is an integrated platform for performing security testing of web applications. Its various tools work seamlessly together to support the entire testing process, from initial mapping and analysis of an application’s attack surface, through to finding and exploiting security vulnerabilities.</a:t>
            </a:r>
          </a:p>
          <a:p>
            <a:pPr marL="0" indent="0">
              <a:buNone/>
            </a:pPr>
            <a:endParaRPr lang="en-GB" altLang="en-US" sz="2000" dirty="0"/>
          </a:p>
          <a:p>
            <a:pPr marL="0" indent="0">
              <a:buNone/>
            </a:pPr>
            <a:r>
              <a:rPr lang="en-GB" altLang="en-US" sz="2000" dirty="0"/>
              <a:t>Burp gives you full control, letting you combine advanced manual techniques with state-of-the-art automation, to make your work faster, more effective, and more fun.</a:t>
            </a:r>
          </a:p>
          <a:p>
            <a:pPr marL="0" indent="0">
              <a:buNone/>
            </a:pPr>
            <a:endParaRPr lang="en-GB" altLang="en-US" sz="2000" dirty="0"/>
          </a:p>
          <a:p>
            <a:pPr marL="0" indent="0">
              <a:buNone/>
            </a:pPr>
            <a:r>
              <a:rPr lang="en-GB" altLang="en-US" sz="2000" dirty="0"/>
              <a:t>Installed size: 262.02 MB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burpsuite</a:t>
            </a:r>
            <a:endParaRPr lang="en-US" altLang="en-US" sz="2000" dirty="0"/>
          </a:p>
        </p:txBody>
      </p:sp>
    </p:spTree>
    <p:extLst>
      <p:ext uri="{BB962C8B-B14F-4D97-AF65-F5344CB8AC3E}">
        <p14:creationId xmlns:p14="http://schemas.microsoft.com/office/powerpoint/2010/main" val="1694363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226232"/>
            <a:ext cx="8229600" cy="981075"/>
          </a:xfrm>
        </p:spPr>
        <p:txBody>
          <a:bodyPr/>
          <a:lstStyle/>
          <a:p>
            <a:r>
              <a:rPr lang="en-GB" altLang="en-US" dirty="0">
                <a:solidFill>
                  <a:schemeClr val="tx1"/>
                </a:solidFill>
              </a:rPr>
              <a:t>commix</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a:t>This package contains Commix (short for [comm]and [</a:t>
            </a:r>
            <a:r>
              <a:rPr lang="en-GB" altLang="en-US" sz="2000" dirty="0" err="1"/>
              <a:t>i</a:t>
            </a:r>
            <a:r>
              <a:rPr lang="en-GB" altLang="en-US" sz="2000" dirty="0"/>
              <a:t>]</a:t>
            </a:r>
            <a:r>
              <a:rPr lang="en-GB" altLang="en-US" sz="2000" dirty="0" err="1"/>
              <a:t>njection</a:t>
            </a:r>
            <a:r>
              <a:rPr lang="en-GB" altLang="en-US" sz="2000" dirty="0"/>
              <a:t> e[x]</a:t>
            </a:r>
            <a:r>
              <a:rPr lang="en-GB" altLang="en-US" sz="2000" dirty="0" err="1"/>
              <a:t>ploiter</a:t>
            </a:r>
            <a:r>
              <a:rPr lang="en-GB" altLang="en-US" sz="2000" dirty="0"/>
              <a:t>). It has a simple environment and it can be used, from web developers, penetration testers or even security researchers to test web applications with the view to find bugs, errors or vulnerabilities related to command injection attacks. By using this tool, it is very easy to find and exploit a command injection vulnerability in a certain vulnerable parameter or string. Commix is written in Python programming language.</a:t>
            </a:r>
          </a:p>
          <a:p>
            <a:pPr marL="0" indent="0">
              <a:buNone/>
            </a:pPr>
            <a:endParaRPr lang="en-GB" altLang="en-US" sz="2000" dirty="0"/>
          </a:p>
          <a:p>
            <a:pPr marL="0" indent="0">
              <a:buNone/>
            </a:pPr>
            <a:r>
              <a:rPr lang="en-GB" altLang="en-US" sz="2000" dirty="0"/>
              <a:t>Installed size: 1.21 MB</a:t>
            </a:r>
          </a:p>
          <a:p>
            <a:pPr marL="0" indent="0">
              <a:buNone/>
            </a:pPr>
            <a:r>
              <a:rPr lang="en-GB" altLang="en-US" sz="2000" dirty="0"/>
              <a:t>How to install: </a:t>
            </a:r>
            <a:r>
              <a:rPr lang="en-GB" altLang="en-US" sz="2000" dirty="0" err="1"/>
              <a:t>sudo</a:t>
            </a:r>
            <a:r>
              <a:rPr lang="en-GB" altLang="en-US" sz="2000" dirty="0"/>
              <a:t> apt install commix</a:t>
            </a:r>
            <a:endParaRPr lang="en-US" altLang="en-US" sz="2000" dirty="0"/>
          </a:p>
        </p:txBody>
      </p:sp>
    </p:spTree>
    <p:extLst>
      <p:ext uri="{BB962C8B-B14F-4D97-AF65-F5344CB8AC3E}">
        <p14:creationId xmlns:p14="http://schemas.microsoft.com/office/powerpoint/2010/main" val="3858448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226232"/>
            <a:ext cx="8229600" cy="981075"/>
          </a:xfrm>
        </p:spPr>
        <p:txBody>
          <a:bodyPr/>
          <a:lstStyle/>
          <a:p>
            <a:r>
              <a:rPr lang="en-GB" altLang="en-US" dirty="0" err="1">
                <a:solidFill>
                  <a:schemeClr val="tx1"/>
                </a:solidFill>
              </a:rPr>
              <a:t>skipfish</a:t>
            </a:r>
            <a:endParaRPr lang="en-GB"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err="1"/>
              <a:t>Skipfish</a:t>
            </a:r>
            <a:r>
              <a:rPr lang="en-GB" altLang="en-US" sz="2000" dirty="0"/>
              <a:t> is an active web application security reconnaissance tool. It prepares an interactive sitemap for the targeted site by carrying out a recursive crawl and dictionary-based probes. The resulting map is then annotated with the output from a number of active (but hopefully non-disruptive) security checks. The final report generated by the tool is meant to serve as a foundation for professional web application security assessments.</a:t>
            </a:r>
          </a:p>
          <a:p>
            <a:pPr marL="0" indent="0">
              <a:buNone/>
            </a:pPr>
            <a:endParaRPr lang="en-GB" altLang="en-US" sz="2000" dirty="0"/>
          </a:p>
          <a:p>
            <a:pPr marL="0" indent="0">
              <a:buNone/>
            </a:pPr>
            <a:r>
              <a:rPr lang="en-GB" altLang="en-US" sz="2000" dirty="0"/>
              <a:t>Installed size: 559 KB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skipfish</a:t>
            </a:r>
            <a:endParaRPr lang="en-US" altLang="en-US" sz="2000" dirty="0"/>
          </a:p>
        </p:txBody>
      </p:sp>
    </p:spTree>
    <p:extLst>
      <p:ext uri="{BB962C8B-B14F-4D97-AF65-F5344CB8AC3E}">
        <p14:creationId xmlns:p14="http://schemas.microsoft.com/office/powerpoint/2010/main" val="2248663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226232"/>
            <a:ext cx="8229600" cy="981075"/>
          </a:xfrm>
        </p:spPr>
        <p:txBody>
          <a:bodyPr/>
          <a:lstStyle/>
          <a:p>
            <a:r>
              <a:rPr lang="en-GB" altLang="en-US" dirty="0" err="1">
                <a:solidFill>
                  <a:schemeClr val="tx1"/>
                </a:solidFill>
              </a:rPr>
              <a:t>sqlmap</a:t>
            </a:r>
            <a:endParaRPr lang="en-GB"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err="1"/>
              <a:t>sqlmap</a:t>
            </a:r>
            <a:r>
              <a:rPr lang="en-GB" altLang="en-US" sz="2000" dirty="0"/>
              <a:t> goal is to detect and take advantage of SQL injection vulnerabilities in web applications. Once it detects one or more SQL injections on the target host, the user can choose among a variety of options to perform an extensive back-end database management system fingerprint, retrieve DBMS session user and database, enumerate users, password hashes, privileges, databases, dump entire or user’s specific DBMS tables/columns, run his own SQL statement, read specific files on the file system and more.</a:t>
            </a:r>
          </a:p>
          <a:p>
            <a:pPr marL="0" indent="0">
              <a:buNone/>
            </a:pPr>
            <a:endParaRPr lang="en-GB" altLang="en-US" sz="2000" dirty="0"/>
          </a:p>
          <a:p>
            <a:pPr marL="0" indent="0">
              <a:buNone/>
            </a:pPr>
            <a:r>
              <a:rPr lang="en-GB" altLang="en-US" sz="2000" dirty="0"/>
              <a:t>Installed size: 10.63 MB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sqlmap</a:t>
            </a:r>
            <a:endParaRPr lang="en-US" altLang="en-US" sz="2000" dirty="0"/>
          </a:p>
        </p:txBody>
      </p:sp>
    </p:spTree>
    <p:extLst>
      <p:ext uri="{BB962C8B-B14F-4D97-AF65-F5344CB8AC3E}">
        <p14:creationId xmlns:p14="http://schemas.microsoft.com/office/powerpoint/2010/main" val="389172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US" altLang="en-US" sz="4000" dirty="0">
                <a:solidFill>
                  <a:schemeClr val="tx1"/>
                </a:solidFill>
              </a:rPr>
              <a:t>CMS &amp; Framework Identification - </a:t>
            </a:r>
            <a:r>
              <a:rPr lang="en-US" altLang="en-US" sz="4000" dirty="0" err="1">
                <a:solidFill>
                  <a:schemeClr val="tx1"/>
                </a:solidFill>
              </a:rPr>
              <a:t>wpscan</a:t>
            </a:r>
            <a:br>
              <a:rPr lang="en-US"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dirty="0" err="1"/>
              <a:t>WPScan</a:t>
            </a:r>
            <a:r>
              <a:rPr lang="en-GB" altLang="en-US" dirty="0"/>
              <a:t> scans remote WordPress installations to find security issues.</a:t>
            </a:r>
          </a:p>
          <a:p>
            <a:pPr marL="0" indent="0">
              <a:buNone/>
            </a:pPr>
            <a:endParaRPr lang="en-GB" altLang="en-US" dirty="0"/>
          </a:p>
          <a:p>
            <a:pPr marL="0" indent="0">
              <a:buNone/>
            </a:pPr>
            <a:r>
              <a:rPr lang="en-GB" altLang="en-US" dirty="0"/>
              <a:t>Installed size: 394 KB</a:t>
            </a:r>
          </a:p>
          <a:p>
            <a:pPr marL="0" indent="0">
              <a:buNone/>
            </a:pPr>
            <a:r>
              <a:rPr lang="en-GB" altLang="en-US" dirty="0"/>
              <a:t>How to install: </a:t>
            </a:r>
            <a:r>
              <a:rPr lang="en-GB" altLang="en-US" dirty="0" err="1"/>
              <a:t>sudo</a:t>
            </a:r>
            <a:r>
              <a:rPr lang="en-GB" altLang="en-US" dirty="0"/>
              <a:t> apt install </a:t>
            </a:r>
            <a:r>
              <a:rPr lang="en-GB" altLang="en-US" dirty="0" err="1"/>
              <a:t>wpscan</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226232"/>
            <a:ext cx="8229600" cy="981075"/>
          </a:xfrm>
        </p:spPr>
        <p:txBody>
          <a:bodyPr/>
          <a:lstStyle/>
          <a:p>
            <a:r>
              <a:rPr lang="en-GB" altLang="en-US" dirty="0" err="1">
                <a:solidFill>
                  <a:schemeClr val="tx1"/>
                </a:solidFill>
              </a:rPr>
              <a:t>webshells</a:t>
            </a:r>
            <a:endParaRPr lang="en-GB"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000" dirty="0"/>
              <a:t>A collection of </a:t>
            </a:r>
            <a:r>
              <a:rPr lang="en-GB" altLang="en-US" sz="2000" dirty="0" err="1"/>
              <a:t>webshells</a:t>
            </a:r>
            <a:r>
              <a:rPr lang="en-GB" altLang="en-US" sz="2000" dirty="0"/>
              <a:t> for ASP, ASPX, CFM, JSP, Perl, and PHP servers.</a:t>
            </a:r>
          </a:p>
          <a:p>
            <a:pPr marL="0" indent="0">
              <a:buNone/>
            </a:pPr>
            <a:endParaRPr lang="en-GB" altLang="en-US" sz="2000" dirty="0"/>
          </a:p>
          <a:p>
            <a:pPr marL="0" indent="0">
              <a:buNone/>
            </a:pPr>
            <a:r>
              <a:rPr lang="en-GB" altLang="en-US" sz="2000" dirty="0"/>
              <a:t>Installed size: 71 KB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webshells</a:t>
            </a:r>
            <a:endParaRPr lang="en-US" altLang="en-US" sz="2000" dirty="0"/>
          </a:p>
        </p:txBody>
      </p:sp>
    </p:spTree>
    <p:extLst>
      <p:ext uri="{BB962C8B-B14F-4D97-AF65-F5344CB8AC3E}">
        <p14:creationId xmlns:p14="http://schemas.microsoft.com/office/powerpoint/2010/main" val="486898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err="1">
                <a:solidFill>
                  <a:schemeClr val="tx1"/>
                </a:solidFill>
              </a:rPr>
              <a:t>wpscan</a:t>
            </a:r>
            <a:endParaRPr lang="en-GB"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5114318"/>
          </a:xfrm>
        </p:spPr>
        <p:txBody>
          <a:bodyPr/>
          <a:lstStyle/>
          <a:p>
            <a:pPr marL="0" indent="0">
              <a:buNone/>
            </a:pPr>
            <a:r>
              <a:rPr lang="en-GB" altLang="en-US" sz="2800" dirty="0" err="1"/>
              <a:t>WPScan</a:t>
            </a:r>
            <a:r>
              <a:rPr lang="en-GB" altLang="en-US" sz="2800" dirty="0"/>
              <a:t> scans remote WordPress installations to find security issues.</a:t>
            </a:r>
          </a:p>
          <a:p>
            <a:pPr marL="0" indent="0">
              <a:buNone/>
            </a:pPr>
            <a:endParaRPr lang="en-GB" altLang="en-US" sz="2800" dirty="0"/>
          </a:p>
          <a:p>
            <a:pPr marL="0" indent="0">
              <a:buNone/>
            </a:pPr>
            <a:r>
              <a:rPr lang="en-GB" altLang="en-US" sz="2800" dirty="0"/>
              <a:t>Installed size: 394 KB</a:t>
            </a:r>
          </a:p>
          <a:p>
            <a:pPr marL="0" indent="0">
              <a:buNone/>
            </a:pPr>
            <a:r>
              <a:rPr lang="en-GB" altLang="en-US" sz="2800" dirty="0"/>
              <a:t>How to install: </a:t>
            </a:r>
            <a:r>
              <a:rPr lang="en-GB" altLang="en-US" sz="2800" dirty="0" err="1"/>
              <a:t>sudo</a:t>
            </a:r>
            <a:r>
              <a:rPr lang="en-GB" altLang="en-US" sz="2800" dirty="0"/>
              <a:t> apt install </a:t>
            </a:r>
            <a:r>
              <a:rPr lang="en-GB" altLang="en-US" sz="2800" dirty="0" err="1"/>
              <a:t>wpscan</a:t>
            </a:r>
            <a:endParaRPr lang="en-US" altLang="en-US" sz="2800" dirty="0"/>
          </a:p>
        </p:txBody>
      </p:sp>
    </p:spTree>
    <p:extLst>
      <p:ext uri="{BB962C8B-B14F-4D97-AF65-F5344CB8AC3E}">
        <p14:creationId xmlns:p14="http://schemas.microsoft.com/office/powerpoint/2010/main" val="1330216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2981" y="476672"/>
            <a:ext cx="8229600" cy="981075"/>
          </a:xfrm>
        </p:spPr>
        <p:txBody>
          <a:bodyPr/>
          <a:lstStyle/>
          <a:p>
            <a:r>
              <a:rPr lang="en-US" altLang="en-US" dirty="0">
                <a:solidFill>
                  <a:schemeClr val="tx1"/>
                </a:solidFill>
              </a:rPr>
              <a:t>Web Application Proxies - </a:t>
            </a:r>
            <a:r>
              <a:rPr lang="en-US" altLang="en-US" dirty="0" err="1">
                <a:solidFill>
                  <a:schemeClr val="tx1"/>
                </a:solidFill>
              </a:rPr>
              <a:t>burpsuite</a:t>
            </a:r>
            <a:br>
              <a:rPr lang="en-US"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000" dirty="0"/>
              <a:t>Burp Suite is an integrated platform for performing security testing of web applications. Its various tools work seamlessly together to support the entire testing process, from initial mapping and analysis of an application’s attack surface, through to finding and exploiting security vulnerabilities.</a:t>
            </a:r>
          </a:p>
          <a:p>
            <a:pPr marL="0" indent="0">
              <a:buNone/>
            </a:pPr>
            <a:endParaRPr lang="en-GB" altLang="en-US" sz="2000" dirty="0"/>
          </a:p>
          <a:p>
            <a:pPr marL="0" indent="0">
              <a:buNone/>
            </a:pPr>
            <a:r>
              <a:rPr lang="en-GB" altLang="en-US" sz="2000" dirty="0"/>
              <a:t>Burp gives you full control, letting you combine advanced manual techniques with state-of-the-art automation, to make your work faster, more effective, and more fun.</a:t>
            </a:r>
          </a:p>
          <a:p>
            <a:pPr marL="0" indent="0">
              <a:buNone/>
            </a:pPr>
            <a:endParaRPr lang="en-GB" altLang="en-US" sz="2000" dirty="0"/>
          </a:p>
          <a:p>
            <a:pPr marL="0" indent="0">
              <a:buNone/>
            </a:pPr>
            <a:r>
              <a:rPr lang="en-GB" altLang="en-US" sz="2000" dirty="0"/>
              <a:t>Installed size: 262.02 MB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burpsuite</a:t>
            </a:r>
            <a:endParaRPr lang="en-US" altLang="en-US" sz="2000" dirty="0"/>
          </a:p>
        </p:txBody>
      </p:sp>
    </p:spTree>
    <p:extLst>
      <p:ext uri="{BB962C8B-B14F-4D97-AF65-F5344CB8AC3E}">
        <p14:creationId xmlns:p14="http://schemas.microsoft.com/office/powerpoint/2010/main" val="325162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a:solidFill>
                  <a:schemeClr val="tx1"/>
                </a:solidFill>
              </a:rPr>
              <a:t>Web Crawlers &amp; Directory Brut… - </a:t>
            </a:r>
            <a:r>
              <a:rPr lang="en-GB" altLang="en-US" dirty="0" err="1">
                <a:solidFill>
                  <a:schemeClr val="tx1"/>
                </a:solidFill>
              </a:rPr>
              <a:t>catyCapt</a:t>
            </a:r>
            <a:br>
              <a:rPr lang="en-GB"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CutyCapt</a:t>
            </a:r>
            <a:r>
              <a:rPr lang="en-US" altLang="en-US" sz="2400" dirty="0"/>
              <a:t> is a small cross-platform command-line utility to capture WebKit’s rendering of a web page into a variety of vector and bitmap formats, including SVG, PDF, PS, PNG, JPEG, TIFF, GIF, and BMP.</a:t>
            </a:r>
          </a:p>
          <a:p>
            <a:pPr marL="0" indent="0">
              <a:buNone/>
            </a:pPr>
            <a:endParaRPr lang="en-US" altLang="en-US" sz="2400" dirty="0"/>
          </a:p>
          <a:p>
            <a:pPr marL="0" indent="0">
              <a:buNone/>
            </a:pPr>
            <a:r>
              <a:rPr lang="en-US" altLang="en-US" sz="2400" dirty="0"/>
              <a:t>Installed size: 70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cutycapt</a:t>
            </a:r>
            <a:endParaRPr lang="en-US" altLang="en-US" sz="2400" dirty="0"/>
          </a:p>
        </p:txBody>
      </p:sp>
    </p:spTree>
    <p:extLst>
      <p:ext uri="{BB962C8B-B14F-4D97-AF65-F5344CB8AC3E}">
        <p14:creationId xmlns:p14="http://schemas.microsoft.com/office/powerpoint/2010/main" val="384780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a:solidFill>
                  <a:schemeClr val="tx1"/>
                </a:solidFill>
              </a:rPr>
              <a:t>Web Crawlers &amp; Directory Brut… - </a:t>
            </a:r>
            <a:r>
              <a:rPr lang="en-GB" altLang="en-US" dirty="0" err="1">
                <a:solidFill>
                  <a:schemeClr val="tx1"/>
                </a:solidFill>
              </a:rPr>
              <a:t>dirb</a:t>
            </a:r>
            <a:br>
              <a:rPr lang="en-GB"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378242"/>
            <a:ext cx="8229600" cy="4525963"/>
          </a:xfrm>
        </p:spPr>
        <p:txBody>
          <a:bodyPr/>
          <a:lstStyle/>
          <a:p>
            <a:pPr marL="0" indent="0">
              <a:buNone/>
            </a:pPr>
            <a:r>
              <a:rPr lang="en-GB" altLang="en-US" sz="1800" dirty="0"/>
              <a:t>DIRB is a Web Content Scanner. It looks for existing (and/or hidden) Web Objects. It basically works by launching a dictionary based attack against a web server and </a:t>
            </a:r>
            <a:r>
              <a:rPr lang="en-GB" altLang="en-US" sz="1800" dirty="0" err="1"/>
              <a:t>analyzing</a:t>
            </a:r>
            <a:r>
              <a:rPr lang="en-GB" altLang="en-US" sz="1800" dirty="0"/>
              <a:t> the responses.</a:t>
            </a:r>
          </a:p>
          <a:p>
            <a:pPr marL="0" indent="0">
              <a:buNone/>
            </a:pPr>
            <a:endParaRPr lang="en-GB" altLang="en-US" sz="1800" dirty="0"/>
          </a:p>
          <a:p>
            <a:pPr marL="0" indent="0">
              <a:buNone/>
            </a:pPr>
            <a:r>
              <a:rPr lang="en-GB" altLang="en-US" sz="1800" dirty="0"/>
              <a:t>DIRB comes with a set of preconfigured attack wordlists for easy usage but you can use your custom wordlists. Also DIRB sometimes can be used as a classic CGI scanner, but remember that it is a content scanner not a vulnerability scanner.</a:t>
            </a:r>
          </a:p>
          <a:p>
            <a:pPr marL="0" indent="0">
              <a:buNone/>
            </a:pPr>
            <a:endParaRPr lang="en-GB" altLang="en-US" sz="1800" dirty="0"/>
          </a:p>
          <a:p>
            <a:pPr marL="0" indent="0">
              <a:buNone/>
            </a:pPr>
            <a:r>
              <a:rPr lang="en-GB" altLang="en-US" sz="1800" dirty="0"/>
              <a:t>DIRB’s main purpose is to help in professional web application auditing. Specially in security related testing. It covers some holes not covered by classic web vulnerability scanners. DIRB looks for specific web objects that other generic CGI scanners can’t look for. It doesn’t search vulnerabilities nor does it look for web contents that can be vulnerable.</a:t>
            </a:r>
          </a:p>
          <a:p>
            <a:pPr marL="0" indent="0">
              <a:buNone/>
            </a:pPr>
            <a:endParaRPr lang="en-GB" altLang="en-US" sz="1800" dirty="0"/>
          </a:p>
          <a:p>
            <a:pPr marL="0" indent="0">
              <a:buNone/>
            </a:pPr>
            <a:r>
              <a:rPr lang="en-GB" altLang="en-US" sz="1800" dirty="0"/>
              <a:t>Installed size: 1.43 MB</a:t>
            </a:r>
          </a:p>
          <a:p>
            <a:pPr marL="0" indent="0">
              <a:buNone/>
            </a:pPr>
            <a:r>
              <a:rPr lang="en-GB" altLang="en-US" sz="1800" dirty="0"/>
              <a:t>How to install: </a:t>
            </a:r>
            <a:r>
              <a:rPr lang="en-GB" altLang="en-US" sz="1800" dirty="0" err="1"/>
              <a:t>sudo</a:t>
            </a:r>
            <a:r>
              <a:rPr lang="en-GB" altLang="en-US" sz="1800" dirty="0"/>
              <a:t> apt install </a:t>
            </a:r>
            <a:r>
              <a:rPr lang="en-GB" altLang="en-US" sz="1800" dirty="0" err="1"/>
              <a:t>dirb</a:t>
            </a:r>
            <a:endParaRPr lang="en-US" altLang="en-US" sz="1800" dirty="0"/>
          </a:p>
        </p:txBody>
      </p:sp>
    </p:spTree>
    <p:extLst>
      <p:ext uri="{BB962C8B-B14F-4D97-AF65-F5344CB8AC3E}">
        <p14:creationId xmlns:p14="http://schemas.microsoft.com/office/powerpoint/2010/main" val="2160130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a:solidFill>
                  <a:schemeClr val="tx1"/>
                </a:solidFill>
              </a:rPr>
              <a:t>Web Crawlers &amp; Directory Brut… - </a:t>
            </a:r>
            <a:r>
              <a:rPr lang="en-GB" altLang="en-US" dirty="0" err="1">
                <a:solidFill>
                  <a:schemeClr val="tx1"/>
                </a:solidFill>
              </a:rPr>
              <a:t>dirbuster</a:t>
            </a:r>
            <a:br>
              <a:rPr lang="en-GB"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57747"/>
            <a:ext cx="8229600" cy="4525963"/>
          </a:xfrm>
        </p:spPr>
        <p:txBody>
          <a:bodyPr/>
          <a:lstStyle/>
          <a:p>
            <a:pPr marL="0" indent="0">
              <a:buNone/>
            </a:pPr>
            <a:r>
              <a:rPr lang="en-GB" altLang="en-US" sz="1800" dirty="0" err="1"/>
              <a:t>DirBuster</a:t>
            </a:r>
            <a:r>
              <a:rPr lang="en-GB" altLang="en-US" sz="1800" dirty="0"/>
              <a:t> is a multi threaded java application designed to brute force directories and files names on web/application servers. Often is the case now of what looks like a web server in a state of default installation is actually not, and has pages and applications hidden within. </a:t>
            </a:r>
            <a:r>
              <a:rPr lang="en-GB" altLang="en-US" sz="1800" dirty="0" err="1"/>
              <a:t>DirBuster</a:t>
            </a:r>
            <a:r>
              <a:rPr lang="en-GB" altLang="en-US" sz="1800" dirty="0"/>
              <a:t> attempts to find these.</a:t>
            </a:r>
          </a:p>
          <a:p>
            <a:pPr marL="0" indent="0">
              <a:buNone/>
            </a:pPr>
            <a:endParaRPr lang="en-GB" altLang="en-US" sz="1800" dirty="0"/>
          </a:p>
          <a:p>
            <a:pPr marL="0" indent="0">
              <a:buNone/>
            </a:pPr>
            <a:r>
              <a:rPr lang="en-GB" altLang="en-US" sz="1800" dirty="0"/>
              <a:t>However tools of this nature are often as only good as the directory and file list they come with. A different approach was taken to generating this. The list was generated from scratch, by crawling the Internet and collecting the directory and files that are actually used by developers! </a:t>
            </a:r>
            <a:r>
              <a:rPr lang="en-GB" altLang="en-US" sz="1800" dirty="0" err="1"/>
              <a:t>DirBuster</a:t>
            </a:r>
            <a:r>
              <a:rPr lang="en-GB" altLang="en-US" sz="1800" dirty="0"/>
              <a:t> comes a total of 9 different lists, this makes </a:t>
            </a:r>
            <a:r>
              <a:rPr lang="en-GB" altLang="en-US" sz="1800" dirty="0" err="1"/>
              <a:t>DirBuster</a:t>
            </a:r>
            <a:r>
              <a:rPr lang="en-GB" altLang="en-US" sz="1800" dirty="0"/>
              <a:t> extremely effective at finding those hidden files and directories. And if that was not enough </a:t>
            </a:r>
            <a:r>
              <a:rPr lang="en-GB" altLang="en-US" sz="1800" dirty="0" err="1"/>
              <a:t>DirBuster</a:t>
            </a:r>
            <a:r>
              <a:rPr lang="en-GB" altLang="en-US" sz="1800" dirty="0"/>
              <a:t> also has the option to perform a pure brute force, which leaves the hidden directories and files nowhere to hide.</a:t>
            </a:r>
          </a:p>
          <a:p>
            <a:pPr marL="0" indent="0">
              <a:buNone/>
            </a:pPr>
            <a:endParaRPr lang="en-GB" altLang="en-US" sz="1800" dirty="0"/>
          </a:p>
          <a:p>
            <a:pPr marL="0" indent="0">
              <a:buNone/>
            </a:pPr>
            <a:r>
              <a:rPr lang="en-GB" altLang="en-US" sz="1800" dirty="0"/>
              <a:t>Installed size: 10.75 MB</a:t>
            </a:r>
          </a:p>
          <a:p>
            <a:pPr marL="0" indent="0">
              <a:buNone/>
            </a:pPr>
            <a:r>
              <a:rPr lang="en-GB" altLang="en-US" sz="1800" dirty="0"/>
              <a:t>How to install: </a:t>
            </a:r>
            <a:r>
              <a:rPr lang="en-GB" altLang="en-US" sz="1800" dirty="0" err="1"/>
              <a:t>sudo</a:t>
            </a:r>
            <a:r>
              <a:rPr lang="en-GB" altLang="en-US" sz="1800" dirty="0"/>
              <a:t> apt install </a:t>
            </a:r>
            <a:r>
              <a:rPr lang="en-GB" altLang="en-US" sz="1800" dirty="0" err="1"/>
              <a:t>dirbuster</a:t>
            </a:r>
            <a:endParaRPr lang="en-US" altLang="en-US" sz="1800" dirty="0"/>
          </a:p>
        </p:txBody>
      </p:sp>
    </p:spTree>
    <p:extLst>
      <p:ext uri="{BB962C8B-B14F-4D97-AF65-F5344CB8AC3E}">
        <p14:creationId xmlns:p14="http://schemas.microsoft.com/office/powerpoint/2010/main" val="78115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a:solidFill>
                  <a:schemeClr val="tx1"/>
                </a:solidFill>
              </a:rPr>
              <a:t>Web Crawlers &amp; Directory Brut… - </a:t>
            </a:r>
            <a:r>
              <a:rPr lang="en-GB" altLang="en-US" dirty="0" err="1">
                <a:solidFill>
                  <a:schemeClr val="tx1"/>
                </a:solidFill>
              </a:rPr>
              <a:t>ffuf</a:t>
            </a:r>
            <a:br>
              <a:rPr lang="en-GB"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000" dirty="0" err="1"/>
              <a:t>ffuf</a:t>
            </a:r>
            <a:r>
              <a:rPr lang="en-GB" altLang="en-US" sz="2000" dirty="0"/>
              <a:t> is a fast web </a:t>
            </a:r>
            <a:r>
              <a:rPr lang="en-GB" altLang="en-US" sz="2000" dirty="0" err="1"/>
              <a:t>fuzzer</a:t>
            </a:r>
            <a:r>
              <a:rPr lang="en-GB" altLang="en-US" sz="2000" dirty="0"/>
              <a:t> written in Go that allows typical directory discovery, virtual host discovery (without DNS records) and GET and POST parameter fuzzing.</a:t>
            </a:r>
          </a:p>
          <a:p>
            <a:pPr marL="0" indent="0">
              <a:buNone/>
            </a:pPr>
            <a:endParaRPr lang="en-GB" altLang="en-US" sz="2000" dirty="0"/>
          </a:p>
          <a:p>
            <a:pPr marL="0" indent="0">
              <a:buNone/>
            </a:pPr>
            <a:r>
              <a:rPr lang="en-GB" altLang="en-US" sz="2000" dirty="0"/>
              <a:t>This program is useful for </a:t>
            </a:r>
            <a:r>
              <a:rPr lang="en-GB" altLang="en-US" sz="2000" dirty="0" err="1"/>
              <a:t>pentesters</a:t>
            </a:r>
            <a:r>
              <a:rPr lang="en-GB" altLang="en-US" sz="2000" dirty="0"/>
              <a:t>, ethical hackers and forensics experts. It also can be used for security tests.</a:t>
            </a:r>
          </a:p>
          <a:p>
            <a:pPr marL="0" indent="0">
              <a:buNone/>
            </a:pPr>
            <a:endParaRPr lang="en-GB" altLang="en-US" sz="2000" dirty="0"/>
          </a:p>
          <a:p>
            <a:pPr marL="0" indent="0">
              <a:buNone/>
            </a:pPr>
            <a:r>
              <a:rPr lang="en-GB" altLang="en-US" sz="2000" dirty="0"/>
              <a:t>Installed size: 7.82 MB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ffuf</a:t>
            </a:r>
            <a:endParaRPr lang="en-US" altLang="en-US" sz="2000" dirty="0"/>
          </a:p>
        </p:txBody>
      </p:sp>
    </p:spTree>
    <p:extLst>
      <p:ext uri="{BB962C8B-B14F-4D97-AF65-F5344CB8AC3E}">
        <p14:creationId xmlns:p14="http://schemas.microsoft.com/office/powerpoint/2010/main" val="169327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dirty="0">
                <a:solidFill>
                  <a:schemeClr val="tx1"/>
                </a:solidFill>
              </a:rPr>
              <a:t>Web Crawlers &amp; Directory Brut… - </a:t>
            </a:r>
            <a:r>
              <a:rPr lang="en-GB" altLang="en-US" dirty="0" err="1">
                <a:solidFill>
                  <a:schemeClr val="tx1"/>
                </a:solidFill>
              </a:rPr>
              <a:t>wfuzz</a:t>
            </a:r>
            <a:br>
              <a:rPr lang="en-GB" altLang="en-US" dirty="0">
                <a:solidFill>
                  <a:schemeClr val="tx1"/>
                </a:solidFill>
              </a:rPr>
            </a:b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Wfuzz</a:t>
            </a:r>
            <a:r>
              <a:rPr lang="en-US" altLang="en-US" sz="2400" dirty="0"/>
              <a:t> is a tool designed for </a:t>
            </a:r>
            <a:r>
              <a:rPr lang="en-US" altLang="en-US" sz="2400" dirty="0" err="1"/>
              <a:t>bruteforcing</a:t>
            </a:r>
            <a:r>
              <a:rPr lang="en-US" altLang="en-US" sz="2400" dirty="0"/>
              <a:t> Web Applications, it can be used for finding resources not linked directories, servlets, scripts, </a:t>
            </a:r>
            <a:r>
              <a:rPr lang="en-US" altLang="en-US" sz="2400" dirty="0" err="1"/>
              <a:t>etc</a:t>
            </a:r>
            <a:r>
              <a:rPr lang="en-US" altLang="en-US" sz="2400" dirty="0"/>
              <a:t>, </a:t>
            </a:r>
            <a:r>
              <a:rPr lang="en-US" altLang="en-US" sz="2400" dirty="0" err="1"/>
              <a:t>bruteforce</a:t>
            </a:r>
            <a:r>
              <a:rPr lang="en-US" altLang="en-US" sz="2400" dirty="0"/>
              <a:t> GET and POST parameters for checking different kind of injections (SQL, XSS, </a:t>
            </a:r>
            <a:r>
              <a:rPr lang="en-US" altLang="en-US" sz="2400" dirty="0" err="1"/>
              <a:t>LDAP,etc</a:t>
            </a:r>
            <a:r>
              <a:rPr lang="en-US" altLang="en-US" sz="2400" dirty="0"/>
              <a:t>), </a:t>
            </a:r>
            <a:r>
              <a:rPr lang="en-US" altLang="en-US" sz="2400" dirty="0" err="1"/>
              <a:t>bruteforce</a:t>
            </a:r>
            <a:r>
              <a:rPr lang="en-US" altLang="en-US" sz="2400" dirty="0"/>
              <a:t> Forms parameters (User/Password), Fuzzing, etc.</a:t>
            </a:r>
          </a:p>
          <a:p>
            <a:pPr marL="0" indent="0">
              <a:buNone/>
            </a:pPr>
            <a:endParaRPr lang="en-US" altLang="en-US" sz="2400" dirty="0"/>
          </a:p>
          <a:p>
            <a:pPr marL="0" indent="0">
              <a:buNone/>
            </a:pPr>
            <a:r>
              <a:rPr lang="en-US" altLang="en-US" sz="2400" dirty="0"/>
              <a:t>Installed size: 1.54 MB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wfuzz</a:t>
            </a:r>
            <a:endParaRPr lang="en-US" altLang="en-US" sz="2400" dirty="0"/>
          </a:p>
        </p:txBody>
      </p:sp>
    </p:spTree>
    <p:extLst>
      <p:ext uri="{BB962C8B-B14F-4D97-AF65-F5344CB8AC3E}">
        <p14:creationId xmlns:p14="http://schemas.microsoft.com/office/powerpoint/2010/main" val="99095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179512" y="476672"/>
            <a:ext cx="8229600" cy="981075"/>
          </a:xfrm>
        </p:spPr>
        <p:txBody>
          <a:bodyPr/>
          <a:lstStyle/>
          <a:p>
            <a:r>
              <a:rPr lang="en-GB" altLang="en-US" sz="3600" dirty="0">
                <a:solidFill>
                  <a:schemeClr val="tx1"/>
                </a:solidFill>
              </a:rPr>
              <a:t>Web Vulnerability Scanners - cadaver</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83034"/>
            <a:ext cx="8229600" cy="4525963"/>
          </a:xfrm>
        </p:spPr>
        <p:txBody>
          <a:bodyPr/>
          <a:lstStyle/>
          <a:p>
            <a:pPr marL="0" indent="0">
              <a:buNone/>
            </a:pPr>
            <a:r>
              <a:rPr lang="en-GB" altLang="en-US" sz="2000" dirty="0"/>
              <a:t>cadaver supports file upload, download, on-screen display, in-place editing, namespace operations (move/copy), collection creation and deletion, property manipulation, and resource locking.</a:t>
            </a:r>
          </a:p>
          <a:p>
            <a:pPr marL="0" indent="0">
              <a:buNone/>
            </a:pPr>
            <a:endParaRPr lang="en-GB" altLang="en-US" sz="2000" dirty="0"/>
          </a:p>
          <a:p>
            <a:pPr marL="0" indent="0">
              <a:buNone/>
            </a:pPr>
            <a:r>
              <a:rPr lang="en-GB" altLang="en-US" sz="2000" dirty="0"/>
              <a:t>Its operation is similar to the standard BSD ftp(1) client and the Samba Project’s </a:t>
            </a:r>
            <a:r>
              <a:rPr lang="en-GB" altLang="en-US" sz="2000" dirty="0" err="1"/>
              <a:t>smbclient</a:t>
            </a:r>
            <a:r>
              <a:rPr lang="en-GB" altLang="en-US" sz="2000" dirty="0"/>
              <a:t>(1).</a:t>
            </a:r>
          </a:p>
          <a:p>
            <a:pPr marL="0" indent="0">
              <a:buNone/>
            </a:pPr>
            <a:endParaRPr lang="en-GB" altLang="en-US" sz="2000" dirty="0"/>
          </a:p>
          <a:p>
            <a:pPr marL="0" indent="0">
              <a:buNone/>
            </a:pPr>
            <a:r>
              <a:rPr lang="en-GB" altLang="en-US" sz="2000" dirty="0"/>
              <a:t>This package includes </a:t>
            </a:r>
            <a:r>
              <a:rPr lang="en-GB" altLang="en-US" sz="2000" dirty="0" err="1"/>
              <a:t>GnuTLS</a:t>
            </a:r>
            <a:r>
              <a:rPr lang="en-GB" altLang="en-US" sz="2000" dirty="0"/>
              <a:t> (HTTPS) support.</a:t>
            </a:r>
          </a:p>
          <a:p>
            <a:pPr marL="0" indent="0">
              <a:buNone/>
            </a:pPr>
            <a:endParaRPr lang="en-GB" altLang="en-US" sz="2000" dirty="0"/>
          </a:p>
          <a:p>
            <a:pPr marL="0" indent="0">
              <a:buNone/>
            </a:pPr>
            <a:r>
              <a:rPr lang="en-GB" altLang="en-US" sz="2000" dirty="0"/>
              <a:t>WebDAV (Web-based Distributed Authoring and Versioning) is a set of extensions to the HTTP protocol which allow users to collaboratively edit and manage files on remote web servers.</a:t>
            </a:r>
          </a:p>
          <a:p>
            <a:pPr marL="0" indent="0">
              <a:buNone/>
            </a:pPr>
            <a:endParaRPr lang="en-GB" altLang="en-US" sz="2000" dirty="0"/>
          </a:p>
          <a:p>
            <a:pPr marL="0" indent="0">
              <a:buNone/>
            </a:pPr>
            <a:r>
              <a:rPr lang="en-GB" altLang="en-US" sz="2000" dirty="0"/>
              <a:t>Installed size: 225 KB</a:t>
            </a:r>
          </a:p>
          <a:p>
            <a:pPr marL="0" indent="0">
              <a:buNone/>
            </a:pPr>
            <a:r>
              <a:rPr lang="en-GB" altLang="en-US" sz="2000" dirty="0"/>
              <a:t>How to install: </a:t>
            </a:r>
            <a:r>
              <a:rPr lang="en-GB" altLang="en-US" sz="2000" dirty="0" err="1"/>
              <a:t>sudo</a:t>
            </a:r>
            <a:r>
              <a:rPr lang="en-GB" altLang="en-US" sz="2000" dirty="0"/>
              <a:t> apt install cadaver</a:t>
            </a:r>
            <a:endParaRPr lang="en-US" altLang="en-US" sz="2000" dirty="0"/>
          </a:p>
        </p:txBody>
      </p:sp>
    </p:spTree>
    <p:extLst>
      <p:ext uri="{BB962C8B-B14F-4D97-AF65-F5344CB8AC3E}">
        <p14:creationId xmlns:p14="http://schemas.microsoft.com/office/powerpoint/2010/main" val="194742444"/>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5098</TotalTime>
  <Words>1819</Words>
  <Application>Microsoft Office PowerPoint</Application>
  <PresentationFormat>On-screen Show (4:3)</PresentationFormat>
  <Paragraphs>146</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Diseño predeterminado</vt:lpstr>
      <vt:lpstr>All Application Kali Linux - 01</vt:lpstr>
      <vt:lpstr>CMS &amp; Framework Identification - wpscan </vt:lpstr>
      <vt:lpstr>Web Application Proxies - burpsuite </vt:lpstr>
      <vt:lpstr>Web Crawlers &amp; Directory Brut… - catyCapt </vt:lpstr>
      <vt:lpstr>Web Crawlers &amp; Directory Brut… - dirb </vt:lpstr>
      <vt:lpstr>Web Crawlers &amp; Directory Brut… - dirbuster </vt:lpstr>
      <vt:lpstr>Web Crawlers &amp; Directory Brut… - ffuf </vt:lpstr>
      <vt:lpstr>Web Crawlers &amp; Directory Brut… - wfuzz </vt:lpstr>
      <vt:lpstr>Web Vulnerability Scanners - cadaver</vt:lpstr>
      <vt:lpstr>Web Vulnerability Scanners - davtest</vt:lpstr>
      <vt:lpstr>Web Vulnerability Scanners - nikto</vt:lpstr>
      <vt:lpstr>Web Vulnerability Scanners – skipfish</vt:lpstr>
      <vt:lpstr>Web Vulnerability Scanners - wapiti</vt:lpstr>
      <vt:lpstr>Web Vulnerability Scanners – whatweb</vt:lpstr>
      <vt:lpstr>Web Vulnerability Scanners - wpscan</vt:lpstr>
      <vt:lpstr>burpsuite</vt:lpstr>
      <vt:lpstr>commix</vt:lpstr>
      <vt:lpstr>skipfish</vt:lpstr>
      <vt:lpstr>sqlmap</vt:lpstr>
      <vt:lpstr>webshells</vt:lpstr>
      <vt:lpstr>wpscan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718</cp:revision>
  <dcterms:created xsi:type="dcterms:W3CDTF">2010-05-23T14:28:12Z</dcterms:created>
  <dcterms:modified xsi:type="dcterms:W3CDTF">2024-09-18T16:07:57Z</dcterms:modified>
</cp:coreProperties>
</file>