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2" r:id="rId29"/>
    <p:sldId id="284" r:id="rId30"/>
    <p:sldId id="285" r:id="rId31"/>
    <p:sldId id="286" r:id="rId32"/>
    <p:sldId id="287" r:id="rId33"/>
    <p:sldId id="288" r:id="rId34"/>
    <p:sldId id="289" r:id="rId35"/>
    <p:sldId id="290" r:id="rId36"/>
    <p:sldId id="291" r:id="rId37"/>
    <p:sldId id="292" r:id="rId38"/>
    <p:sldId id="293" r:id="rId39"/>
    <p:sldId id="294" r:id="rId40"/>
    <p:sldId id="302" r:id="rId41"/>
    <p:sldId id="295" r:id="rId42"/>
    <p:sldId id="296" r:id="rId43"/>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2C16"/>
    <a:srgbClr val="0C788E"/>
    <a:srgbClr val="006666"/>
    <a:srgbClr val="0099CC"/>
    <a:srgbClr val="660066"/>
    <a:srgbClr val="660033"/>
    <a:srgbClr val="1C1C1C"/>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23" autoAdjust="0"/>
    <p:restoredTop sz="94652" autoAdjust="0"/>
  </p:normalViewPr>
  <p:slideViewPr>
    <p:cSldViewPr showGuides="1">
      <p:cViewPr>
        <p:scale>
          <a:sx n="50" d="100"/>
          <a:sy n="50" d="100"/>
        </p:scale>
        <p:origin x="398" y="6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909D0-AA94-5BD9-C1F0-C0F20D8F7C3A}"/>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72F327D-31BD-539B-F8AB-5924E851EC9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CA611D-5F7A-47FE-ADD4-0EAD35C45177}"/>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B4CF6F7C-AE9A-3132-7171-0A3EA0F258D6}"/>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41169E2F-0F4B-C158-A26D-87FCEFA01F24}"/>
              </a:ext>
            </a:extLst>
          </p:cNvPr>
          <p:cNvSpPr>
            <a:spLocks noGrp="1"/>
          </p:cNvSpPr>
          <p:nvPr>
            <p:ph type="sldNum" sz="quarter" idx="12"/>
          </p:nvPr>
        </p:nvSpPr>
        <p:spPr/>
        <p:txBody>
          <a:bodyPr/>
          <a:lstStyle>
            <a:lvl1pPr>
              <a:defRPr/>
            </a:lvl1pPr>
          </a:lstStyle>
          <a:p>
            <a:fld id="{995CF1FB-3085-4DD5-8E1D-081C4F8083AC}" type="slidenum">
              <a:rPr lang="es-ES" altLang="en-US"/>
              <a:pPr/>
              <a:t>‹#›</a:t>
            </a:fld>
            <a:endParaRPr lang="es-ES" altLang="en-US"/>
          </a:p>
        </p:txBody>
      </p:sp>
    </p:spTree>
    <p:extLst>
      <p:ext uri="{BB962C8B-B14F-4D97-AF65-F5344CB8AC3E}">
        <p14:creationId xmlns:p14="http://schemas.microsoft.com/office/powerpoint/2010/main" val="3548409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3CA49-1348-3619-F2FC-C4E83E4AE3C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DAC8D32-04C9-EFBC-59BD-6088824BE7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3C1DB0-72B2-6D53-0B7A-B491B99D3750}"/>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6B166C3D-7230-B597-A8E2-295C14BD90E0}"/>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D45E58F0-40E9-31C5-978B-E67DB2F4CC71}"/>
              </a:ext>
            </a:extLst>
          </p:cNvPr>
          <p:cNvSpPr>
            <a:spLocks noGrp="1"/>
          </p:cNvSpPr>
          <p:nvPr>
            <p:ph type="sldNum" sz="quarter" idx="12"/>
          </p:nvPr>
        </p:nvSpPr>
        <p:spPr/>
        <p:txBody>
          <a:bodyPr/>
          <a:lstStyle>
            <a:lvl1pPr>
              <a:defRPr/>
            </a:lvl1pPr>
          </a:lstStyle>
          <a:p>
            <a:fld id="{EA252A7D-9559-461E-B788-D2952665A07A}" type="slidenum">
              <a:rPr lang="es-ES" altLang="en-US"/>
              <a:pPr/>
              <a:t>‹#›</a:t>
            </a:fld>
            <a:endParaRPr lang="es-ES" altLang="en-US"/>
          </a:p>
        </p:txBody>
      </p:sp>
    </p:spTree>
    <p:extLst>
      <p:ext uri="{BB962C8B-B14F-4D97-AF65-F5344CB8AC3E}">
        <p14:creationId xmlns:p14="http://schemas.microsoft.com/office/powerpoint/2010/main" val="2355953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D1FB9F-EB39-EAA8-0670-17FAED39F00A}"/>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880CAA-9601-6FE5-F053-78A6ABD820C1}"/>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2B50A8-4BD8-7BAA-E638-B84365248C92}"/>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D3DFA24D-B73E-0A28-7C85-E5CFF1BC0EFD}"/>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DBAB0CF2-49C9-D2E0-3C81-017C3C5A3A15}"/>
              </a:ext>
            </a:extLst>
          </p:cNvPr>
          <p:cNvSpPr>
            <a:spLocks noGrp="1"/>
          </p:cNvSpPr>
          <p:nvPr>
            <p:ph type="sldNum" sz="quarter" idx="12"/>
          </p:nvPr>
        </p:nvSpPr>
        <p:spPr/>
        <p:txBody>
          <a:bodyPr/>
          <a:lstStyle>
            <a:lvl1pPr>
              <a:defRPr/>
            </a:lvl1pPr>
          </a:lstStyle>
          <a:p>
            <a:fld id="{2BCD54FE-6D0D-4AB5-89DD-BA9D4CAD25B1}" type="slidenum">
              <a:rPr lang="es-ES" altLang="en-US"/>
              <a:pPr/>
              <a:t>‹#›</a:t>
            </a:fld>
            <a:endParaRPr lang="es-ES" altLang="en-US"/>
          </a:p>
        </p:txBody>
      </p:sp>
    </p:spTree>
    <p:extLst>
      <p:ext uri="{BB962C8B-B14F-4D97-AF65-F5344CB8AC3E}">
        <p14:creationId xmlns:p14="http://schemas.microsoft.com/office/powerpoint/2010/main" val="1612874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AA7EC-CDA3-DDE5-F4ED-294CB6DA87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CE6CCD-E9F1-19FE-0F55-0B28A3C3E7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F8FFF3-FD5D-C035-B747-5D9102923AB1}"/>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673D1C26-0877-A6D9-12A7-0E3103171F78}"/>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52F9E13E-EBDF-35B1-D18C-2C7AC4F10261}"/>
              </a:ext>
            </a:extLst>
          </p:cNvPr>
          <p:cNvSpPr>
            <a:spLocks noGrp="1"/>
          </p:cNvSpPr>
          <p:nvPr>
            <p:ph type="sldNum" sz="quarter" idx="12"/>
          </p:nvPr>
        </p:nvSpPr>
        <p:spPr/>
        <p:txBody>
          <a:bodyPr/>
          <a:lstStyle>
            <a:lvl1pPr>
              <a:defRPr/>
            </a:lvl1pPr>
          </a:lstStyle>
          <a:p>
            <a:fld id="{04E79023-5471-4D83-A9E3-D04DBEA1A458}" type="slidenum">
              <a:rPr lang="es-ES" altLang="en-US"/>
              <a:pPr/>
              <a:t>‹#›</a:t>
            </a:fld>
            <a:endParaRPr lang="es-ES" altLang="en-US"/>
          </a:p>
        </p:txBody>
      </p:sp>
    </p:spTree>
    <p:extLst>
      <p:ext uri="{BB962C8B-B14F-4D97-AF65-F5344CB8AC3E}">
        <p14:creationId xmlns:p14="http://schemas.microsoft.com/office/powerpoint/2010/main" val="3818305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B6695-1D16-6FBB-3976-857624FBD9A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E9C443-C837-F411-712B-C40204D6BB8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42F540B8-F550-F66D-79FD-B077B6EC3569}"/>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FF210812-7618-DBC4-2B4A-092EC5F9708F}"/>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70FF56F4-B8F2-55A0-E0AB-1C93A67F1B4A}"/>
              </a:ext>
            </a:extLst>
          </p:cNvPr>
          <p:cNvSpPr>
            <a:spLocks noGrp="1"/>
          </p:cNvSpPr>
          <p:nvPr>
            <p:ph type="sldNum" sz="quarter" idx="12"/>
          </p:nvPr>
        </p:nvSpPr>
        <p:spPr/>
        <p:txBody>
          <a:bodyPr/>
          <a:lstStyle>
            <a:lvl1pPr>
              <a:defRPr/>
            </a:lvl1pPr>
          </a:lstStyle>
          <a:p>
            <a:fld id="{B15217B1-BFF9-45E3-AF6D-A8B0580B742C}" type="slidenum">
              <a:rPr lang="es-ES" altLang="en-US"/>
              <a:pPr/>
              <a:t>‹#›</a:t>
            </a:fld>
            <a:endParaRPr lang="es-ES" altLang="en-US"/>
          </a:p>
        </p:txBody>
      </p:sp>
    </p:spTree>
    <p:extLst>
      <p:ext uri="{BB962C8B-B14F-4D97-AF65-F5344CB8AC3E}">
        <p14:creationId xmlns:p14="http://schemas.microsoft.com/office/powerpoint/2010/main" val="1368580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C60D2-C8A6-4C9A-A08E-760A8627DE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48F444-57B8-CA92-C4D5-081C06129FD9}"/>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2BE53A-F8EF-86C1-E32A-32833DB7CAD4}"/>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0DB43E-D7C5-6A7F-E5A8-E393447140FE}"/>
              </a:ext>
            </a:extLst>
          </p:cNvPr>
          <p:cNvSpPr>
            <a:spLocks noGrp="1"/>
          </p:cNvSpPr>
          <p:nvPr>
            <p:ph type="dt" sz="half" idx="10"/>
          </p:nvPr>
        </p:nvSpPr>
        <p:spPr/>
        <p:txBody>
          <a:bodyPr/>
          <a:lstStyle>
            <a:lvl1pPr>
              <a:defRPr/>
            </a:lvl1pPr>
          </a:lstStyle>
          <a:p>
            <a:endParaRPr lang="es-ES" altLang="en-US"/>
          </a:p>
        </p:txBody>
      </p:sp>
      <p:sp>
        <p:nvSpPr>
          <p:cNvPr id="6" name="Footer Placeholder 5">
            <a:extLst>
              <a:ext uri="{FF2B5EF4-FFF2-40B4-BE49-F238E27FC236}">
                <a16:creationId xmlns:a16="http://schemas.microsoft.com/office/drawing/2014/main" id="{FA1E9922-48D8-9F18-B80D-DDB8E497202A}"/>
              </a:ext>
            </a:extLst>
          </p:cNvPr>
          <p:cNvSpPr>
            <a:spLocks noGrp="1"/>
          </p:cNvSpPr>
          <p:nvPr>
            <p:ph type="ftr" sz="quarter" idx="11"/>
          </p:nvPr>
        </p:nvSpPr>
        <p:spPr/>
        <p:txBody>
          <a:bodyPr/>
          <a:lstStyle>
            <a:lvl1pPr>
              <a:defRPr/>
            </a:lvl1pPr>
          </a:lstStyle>
          <a:p>
            <a:endParaRPr lang="es-ES" altLang="en-US"/>
          </a:p>
        </p:txBody>
      </p:sp>
      <p:sp>
        <p:nvSpPr>
          <p:cNvPr id="7" name="Slide Number Placeholder 6">
            <a:extLst>
              <a:ext uri="{FF2B5EF4-FFF2-40B4-BE49-F238E27FC236}">
                <a16:creationId xmlns:a16="http://schemas.microsoft.com/office/drawing/2014/main" id="{28195025-CC25-66E7-2948-3FEFC4B30A48}"/>
              </a:ext>
            </a:extLst>
          </p:cNvPr>
          <p:cNvSpPr>
            <a:spLocks noGrp="1"/>
          </p:cNvSpPr>
          <p:nvPr>
            <p:ph type="sldNum" sz="quarter" idx="12"/>
          </p:nvPr>
        </p:nvSpPr>
        <p:spPr/>
        <p:txBody>
          <a:bodyPr/>
          <a:lstStyle>
            <a:lvl1pPr>
              <a:defRPr/>
            </a:lvl1pPr>
          </a:lstStyle>
          <a:p>
            <a:fld id="{DCA53358-02AF-471F-9E95-29A105A2999B}" type="slidenum">
              <a:rPr lang="es-ES" altLang="en-US"/>
              <a:pPr/>
              <a:t>‹#›</a:t>
            </a:fld>
            <a:endParaRPr lang="es-ES" altLang="en-US"/>
          </a:p>
        </p:txBody>
      </p:sp>
    </p:spTree>
    <p:extLst>
      <p:ext uri="{BB962C8B-B14F-4D97-AF65-F5344CB8AC3E}">
        <p14:creationId xmlns:p14="http://schemas.microsoft.com/office/powerpoint/2010/main" val="174738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CA7D2-D792-4045-C6BE-7AB1ABE88D11}"/>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847D243-DAE9-6505-1BFC-BCEE886BE5A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226B64-80CA-EFB2-2B8E-6B2738FD1CB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4410DE-DA9F-E878-3574-F0B29474167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2381FD-5CE1-4246-44AD-06CFDB7E73AA}"/>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272B64-0020-095A-855B-742063BB9B3F}"/>
              </a:ext>
            </a:extLst>
          </p:cNvPr>
          <p:cNvSpPr>
            <a:spLocks noGrp="1"/>
          </p:cNvSpPr>
          <p:nvPr>
            <p:ph type="dt" sz="half" idx="10"/>
          </p:nvPr>
        </p:nvSpPr>
        <p:spPr/>
        <p:txBody>
          <a:bodyPr/>
          <a:lstStyle>
            <a:lvl1pPr>
              <a:defRPr/>
            </a:lvl1pPr>
          </a:lstStyle>
          <a:p>
            <a:endParaRPr lang="es-ES" altLang="en-US"/>
          </a:p>
        </p:txBody>
      </p:sp>
      <p:sp>
        <p:nvSpPr>
          <p:cNvPr id="8" name="Footer Placeholder 7">
            <a:extLst>
              <a:ext uri="{FF2B5EF4-FFF2-40B4-BE49-F238E27FC236}">
                <a16:creationId xmlns:a16="http://schemas.microsoft.com/office/drawing/2014/main" id="{209BA498-C092-3525-7381-93D4C13A8B20}"/>
              </a:ext>
            </a:extLst>
          </p:cNvPr>
          <p:cNvSpPr>
            <a:spLocks noGrp="1"/>
          </p:cNvSpPr>
          <p:nvPr>
            <p:ph type="ftr" sz="quarter" idx="11"/>
          </p:nvPr>
        </p:nvSpPr>
        <p:spPr/>
        <p:txBody>
          <a:bodyPr/>
          <a:lstStyle>
            <a:lvl1pPr>
              <a:defRPr/>
            </a:lvl1pPr>
          </a:lstStyle>
          <a:p>
            <a:endParaRPr lang="es-ES" altLang="en-US"/>
          </a:p>
        </p:txBody>
      </p:sp>
      <p:sp>
        <p:nvSpPr>
          <p:cNvPr id="9" name="Slide Number Placeholder 8">
            <a:extLst>
              <a:ext uri="{FF2B5EF4-FFF2-40B4-BE49-F238E27FC236}">
                <a16:creationId xmlns:a16="http://schemas.microsoft.com/office/drawing/2014/main" id="{D08E224D-A4AD-D7EC-6FB6-1D1736F8F4D1}"/>
              </a:ext>
            </a:extLst>
          </p:cNvPr>
          <p:cNvSpPr>
            <a:spLocks noGrp="1"/>
          </p:cNvSpPr>
          <p:nvPr>
            <p:ph type="sldNum" sz="quarter" idx="12"/>
          </p:nvPr>
        </p:nvSpPr>
        <p:spPr/>
        <p:txBody>
          <a:bodyPr/>
          <a:lstStyle>
            <a:lvl1pPr>
              <a:defRPr/>
            </a:lvl1pPr>
          </a:lstStyle>
          <a:p>
            <a:fld id="{F5C1860D-B973-43FA-9A6A-39EA0C69F9B9}" type="slidenum">
              <a:rPr lang="es-ES" altLang="en-US"/>
              <a:pPr/>
              <a:t>‹#›</a:t>
            </a:fld>
            <a:endParaRPr lang="es-ES" altLang="en-US"/>
          </a:p>
        </p:txBody>
      </p:sp>
    </p:spTree>
    <p:extLst>
      <p:ext uri="{BB962C8B-B14F-4D97-AF65-F5344CB8AC3E}">
        <p14:creationId xmlns:p14="http://schemas.microsoft.com/office/powerpoint/2010/main" val="3384487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80190-D2AF-9414-108F-81261F9D26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93DF981-1484-FD42-C25C-78C3A5CAA032}"/>
              </a:ext>
            </a:extLst>
          </p:cNvPr>
          <p:cNvSpPr>
            <a:spLocks noGrp="1"/>
          </p:cNvSpPr>
          <p:nvPr>
            <p:ph type="dt" sz="half" idx="10"/>
          </p:nvPr>
        </p:nvSpPr>
        <p:spPr/>
        <p:txBody>
          <a:bodyPr/>
          <a:lstStyle>
            <a:lvl1pPr>
              <a:defRPr/>
            </a:lvl1pPr>
          </a:lstStyle>
          <a:p>
            <a:endParaRPr lang="es-ES" altLang="en-US"/>
          </a:p>
        </p:txBody>
      </p:sp>
      <p:sp>
        <p:nvSpPr>
          <p:cNvPr id="4" name="Footer Placeholder 3">
            <a:extLst>
              <a:ext uri="{FF2B5EF4-FFF2-40B4-BE49-F238E27FC236}">
                <a16:creationId xmlns:a16="http://schemas.microsoft.com/office/drawing/2014/main" id="{823155A9-257A-98F1-7AC9-D955259BA2E3}"/>
              </a:ext>
            </a:extLst>
          </p:cNvPr>
          <p:cNvSpPr>
            <a:spLocks noGrp="1"/>
          </p:cNvSpPr>
          <p:nvPr>
            <p:ph type="ftr" sz="quarter" idx="11"/>
          </p:nvPr>
        </p:nvSpPr>
        <p:spPr/>
        <p:txBody>
          <a:bodyPr/>
          <a:lstStyle>
            <a:lvl1pPr>
              <a:defRPr/>
            </a:lvl1pPr>
          </a:lstStyle>
          <a:p>
            <a:endParaRPr lang="es-ES" altLang="en-US"/>
          </a:p>
        </p:txBody>
      </p:sp>
      <p:sp>
        <p:nvSpPr>
          <p:cNvPr id="5" name="Slide Number Placeholder 4">
            <a:extLst>
              <a:ext uri="{FF2B5EF4-FFF2-40B4-BE49-F238E27FC236}">
                <a16:creationId xmlns:a16="http://schemas.microsoft.com/office/drawing/2014/main" id="{1AFD3D06-2ACD-BA51-FE02-DF9CAC89E58F}"/>
              </a:ext>
            </a:extLst>
          </p:cNvPr>
          <p:cNvSpPr>
            <a:spLocks noGrp="1"/>
          </p:cNvSpPr>
          <p:nvPr>
            <p:ph type="sldNum" sz="quarter" idx="12"/>
          </p:nvPr>
        </p:nvSpPr>
        <p:spPr/>
        <p:txBody>
          <a:bodyPr/>
          <a:lstStyle>
            <a:lvl1pPr>
              <a:defRPr/>
            </a:lvl1pPr>
          </a:lstStyle>
          <a:p>
            <a:fld id="{58196740-9D03-4BC1-B510-172AC71E8446}" type="slidenum">
              <a:rPr lang="es-ES" altLang="en-US"/>
              <a:pPr/>
              <a:t>‹#›</a:t>
            </a:fld>
            <a:endParaRPr lang="es-ES" altLang="en-US"/>
          </a:p>
        </p:txBody>
      </p:sp>
    </p:spTree>
    <p:extLst>
      <p:ext uri="{BB962C8B-B14F-4D97-AF65-F5344CB8AC3E}">
        <p14:creationId xmlns:p14="http://schemas.microsoft.com/office/powerpoint/2010/main" val="3530022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1AA279-B65F-7F20-F71D-9251524CC024}"/>
              </a:ext>
            </a:extLst>
          </p:cNvPr>
          <p:cNvSpPr>
            <a:spLocks noGrp="1"/>
          </p:cNvSpPr>
          <p:nvPr>
            <p:ph type="dt" sz="half" idx="10"/>
          </p:nvPr>
        </p:nvSpPr>
        <p:spPr/>
        <p:txBody>
          <a:bodyPr/>
          <a:lstStyle>
            <a:lvl1pPr>
              <a:defRPr/>
            </a:lvl1pPr>
          </a:lstStyle>
          <a:p>
            <a:endParaRPr lang="es-ES" altLang="en-US"/>
          </a:p>
        </p:txBody>
      </p:sp>
      <p:sp>
        <p:nvSpPr>
          <p:cNvPr id="3" name="Footer Placeholder 2">
            <a:extLst>
              <a:ext uri="{FF2B5EF4-FFF2-40B4-BE49-F238E27FC236}">
                <a16:creationId xmlns:a16="http://schemas.microsoft.com/office/drawing/2014/main" id="{3B09D6A0-F8FB-F655-C6D9-67DF27858089}"/>
              </a:ext>
            </a:extLst>
          </p:cNvPr>
          <p:cNvSpPr>
            <a:spLocks noGrp="1"/>
          </p:cNvSpPr>
          <p:nvPr>
            <p:ph type="ftr" sz="quarter" idx="11"/>
          </p:nvPr>
        </p:nvSpPr>
        <p:spPr/>
        <p:txBody>
          <a:bodyPr/>
          <a:lstStyle>
            <a:lvl1pPr>
              <a:defRPr/>
            </a:lvl1pPr>
          </a:lstStyle>
          <a:p>
            <a:endParaRPr lang="es-ES" altLang="en-US"/>
          </a:p>
        </p:txBody>
      </p:sp>
      <p:sp>
        <p:nvSpPr>
          <p:cNvPr id="4" name="Slide Number Placeholder 3">
            <a:extLst>
              <a:ext uri="{FF2B5EF4-FFF2-40B4-BE49-F238E27FC236}">
                <a16:creationId xmlns:a16="http://schemas.microsoft.com/office/drawing/2014/main" id="{6D7271C5-A8B1-02B2-F547-5EAD447ACA95}"/>
              </a:ext>
            </a:extLst>
          </p:cNvPr>
          <p:cNvSpPr>
            <a:spLocks noGrp="1"/>
          </p:cNvSpPr>
          <p:nvPr>
            <p:ph type="sldNum" sz="quarter" idx="12"/>
          </p:nvPr>
        </p:nvSpPr>
        <p:spPr/>
        <p:txBody>
          <a:bodyPr/>
          <a:lstStyle>
            <a:lvl1pPr>
              <a:defRPr/>
            </a:lvl1pPr>
          </a:lstStyle>
          <a:p>
            <a:fld id="{CE11F764-8D1C-431A-AABE-DCC504399DB0}" type="slidenum">
              <a:rPr lang="es-ES" altLang="en-US"/>
              <a:pPr/>
              <a:t>‹#›</a:t>
            </a:fld>
            <a:endParaRPr lang="es-ES" altLang="en-US"/>
          </a:p>
        </p:txBody>
      </p:sp>
    </p:spTree>
    <p:extLst>
      <p:ext uri="{BB962C8B-B14F-4D97-AF65-F5344CB8AC3E}">
        <p14:creationId xmlns:p14="http://schemas.microsoft.com/office/powerpoint/2010/main" val="3413543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F735C-BFF3-D32A-A490-B26B8891DE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0914A3-8C84-E3D8-46B0-4E1D378BC97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3DF114-429C-1B08-C0F7-07806EAC89B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6E54F0-AB9B-7C0C-BBC9-5279E4C783A0}"/>
              </a:ext>
            </a:extLst>
          </p:cNvPr>
          <p:cNvSpPr>
            <a:spLocks noGrp="1"/>
          </p:cNvSpPr>
          <p:nvPr>
            <p:ph type="dt" sz="half" idx="10"/>
          </p:nvPr>
        </p:nvSpPr>
        <p:spPr/>
        <p:txBody>
          <a:bodyPr/>
          <a:lstStyle>
            <a:lvl1pPr>
              <a:defRPr/>
            </a:lvl1pPr>
          </a:lstStyle>
          <a:p>
            <a:endParaRPr lang="es-ES" altLang="en-US"/>
          </a:p>
        </p:txBody>
      </p:sp>
      <p:sp>
        <p:nvSpPr>
          <p:cNvPr id="6" name="Footer Placeholder 5">
            <a:extLst>
              <a:ext uri="{FF2B5EF4-FFF2-40B4-BE49-F238E27FC236}">
                <a16:creationId xmlns:a16="http://schemas.microsoft.com/office/drawing/2014/main" id="{2ADD21D1-5081-062E-C52A-7EDB2FCF6414}"/>
              </a:ext>
            </a:extLst>
          </p:cNvPr>
          <p:cNvSpPr>
            <a:spLocks noGrp="1"/>
          </p:cNvSpPr>
          <p:nvPr>
            <p:ph type="ftr" sz="quarter" idx="11"/>
          </p:nvPr>
        </p:nvSpPr>
        <p:spPr/>
        <p:txBody>
          <a:bodyPr/>
          <a:lstStyle>
            <a:lvl1pPr>
              <a:defRPr/>
            </a:lvl1pPr>
          </a:lstStyle>
          <a:p>
            <a:endParaRPr lang="es-ES" altLang="en-US"/>
          </a:p>
        </p:txBody>
      </p:sp>
      <p:sp>
        <p:nvSpPr>
          <p:cNvPr id="7" name="Slide Number Placeholder 6">
            <a:extLst>
              <a:ext uri="{FF2B5EF4-FFF2-40B4-BE49-F238E27FC236}">
                <a16:creationId xmlns:a16="http://schemas.microsoft.com/office/drawing/2014/main" id="{A7F2115B-CCE6-818C-EC71-BD0B9C97087C}"/>
              </a:ext>
            </a:extLst>
          </p:cNvPr>
          <p:cNvSpPr>
            <a:spLocks noGrp="1"/>
          </p:cNvSpPr>
          <p:nvPr>
            <p:ph type="sldNum" sz="quarter" idx="12"/>
          </p:nvPr>
        </p:nvSpPr>
        <p:spPr/>
        <p:txBody>
          <a:bodyPr/>
          <a:lstStyle>
            <a:lvl1pPr>
              <a:defRPr/>
            </a:lvl1pPr>
          </a:lstStyle>
          <a:p>
            <a:fld id="{BADB5AAE-53C1-47E1-A848-E177442DCC23}" type="slidenum">
              <a:rPr lang="es-ES" altLang="en-US"/>
              <a:pPr/>
              <a:t>‹#›</a:t>
            </a:fld>
            <a:endParaRPr lang="es-ES" altLang="en-US"/>
          </a:p>
        </p:txBody>
      </p:sp>
    </p:spTree>
    <p:extLst>
      <p:ext uri="{BB962C8B-B14F-4D97-AF65-F5344CB8AC3E}">
        <p14:creationId xmlns:p14="http://schemas.microsoft.com/office/powerpoint/2010/main" val="325606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33358-FB0A-3430-8350-43002015D2C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258342-E45B-72DA-647A-BD773FE5809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E86BAF-8648-9731-7768-1E82819897A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07F5F1-1436-BC59-0F4A-70A6FA8D439A}"/>
              </a:ext>
            </a:extLst>
          </p:cNvPr>
          <p:cNvSpPr>
            <a:spLocks noGrp="1"/>
          </p:cNvSpPr>
          <p:nvPr>
            <p:ph type="dt" sz="half" idx="10"/>
          </p:nvPr>
        </p:nvSpPr>
        <p:spPr/>
        <p:txBody>
          <a:bodyPr/>
          <a:lstStyle>
            <a:lvl1pPr>
              <a:defRPr/>
            </a:lvl1pPr>
          </a:lstStyle>
          <a:p>
            <a:endParaRPr lang="es-ES" altLang="en-US"/>
          </a:p>
        </p:txBody>
      </p:sp>
      <p:sp>
        <p:nvSpPr>
          <p:cNvPr id="6" name="Footer Placeholder 5">
            <a:extLst>
              <a:ext uri="{FF2B5EF4-FFF2-40B4-BE49-F238E27FC236}">
                <a16:creationId xmlns:a16="http://schemas.microsoft.com/office/drawing/2014/main" id="{F1E2C72A-654A-3BA2-0F86-DD1663C93BCA}"/>
              </a:ext>
            </a:extLst>
          </p:cNvPr>
          <p:cNvSpPr>
            <a:spLocks noGrp="1"/>
          </p:cNvSpPr>
          <p:nvPr>
            <p:ph type="ftr" sz="quarter" idx="11"/>
          </p:nvPr>
        </p:nvSpPr>
        <p:spPr/>
        <p:txBody>
          <a:bodyPr/>
          <a:lstStyle>
            <a:lvl1pPr>
              <a:defRPr/>
            </a:lvl1pPr>
          </a:lstStyle>
          <a:p>
            <a:endParaRPr lang="es-ES" altLang="en-US"/>
          </a:p>
        </p:txBody>
      </p:sp>
      <p:sp>
        <p:nvSpPr>
          <p:cNvPr id="7" name="Slide Number Placeholder 6">
            <a:extLst>
              <a:ext uri="{FF2B5EF4-FFF2-40B4-BE49-F238E27FC236}">
                <a16:creationId xmlns:a16="http://schemas.microsoft.com/office/drawing/2014/main" id="{1D91CD9A-CBCB-7BD6-9F27-DC032DE9F5A1}"/>
              </a:ext>
            </a:extLst>
          </p:cNvPr>
          <p:cNvSpPr>
            <a:spLocks noGrp="1"/>
          </p:cNvSpPr>
          <p:nvPr>
            <p:ph type="sldNum" sz="quarter" idx="12"/>
          </p:nvPr>
        </p:nvSpPr>
        <p:spPr/>
        <p:txBody>
          <a:bodyPr/>
          <a:lstStyle>
            <a:lvl1pPr>
              <a:defRPr/>
            </a:lvl1pPr>
          </a:lstStyle>
          <a:p>
            <a:fld id="{9BD0A606-2EC1-42D9-B919-D740BB27477E}" type="slidenum">
              <a:rPr lang="es-ES" altLang="en-US"/>
              <a:pPr/>
              <a:t>‹#›</a:t>
            </a:fld>
            <a:endParaRPr lang="es-ES" altLang="en-US"/>
          </a:p>
        </p:txBody>
      </p:sp>
    </p:spTree>
    <p:extLst>
      <p:ext uri="{BB962C8B-B14F-4D97-AF65-F5344CB8AC3E}">
        <p14:creationId xmlns:p14="http://schemas.microsoft.com/office/powerpoint/2010/main" val="71818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F7905AC-08CE-8474-9C53-AB914B92736A}"/>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a:t>Haga clic para cambiar el estilo de título	</a:t>
            </a:r>
          </a:p>
        </p:txBody>
      </p:sp>
      <p:sp>
        <p:nvSpPr>
          <p:cNvPr id="1027" name="Rectangle 3">
            <a:extLst>
              <a:ext uri="{FF2B5EF4-FFF2-40B4-BE49-F238E27FC236}">
                <a16:creationId xmlns:a16="http://schemas.microsoft.com/office/drawing/2014/main" id="{20B304F8-8C17-5FED-29D0-D0867D3B5191}"/>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1028" name="Rectangle 4">
            <a:extLst>
              <a:ext uri="{FF2B5EF4-FFF2-40B4-BE49-F238E27FC236}">
                <a16:creationId xmlns:a16="http://schemas.microsoft.com/office/drawing/2014/main" id="{3C30A6C5-A07E-E07F-3544-7FD81FC23BC5}"/>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s-ES" altLang="en-US"/>
          </a:p>
        </p:txBody>
      </p:sp>
      <p:sp>
        <p:nvSpPr>
          <p:cNvPr id="1029" name="Rectangle 5">
            <a:extLst>
              <a:ext uri="{FF2B5EF4-FFF2-40B4-BE49-F238E27FC236}">
                <a16:creationId xmlns:a16="http://schemas.microsoft.com/office/drawing/2014/main" id="{F7AE0257-83E3-0FD4-6C97-66827E186A74}"/>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ES" altLang="en-US"/>
          </a:p>
        </p:txBody>
      </p:sp>
      <p:sp>
        <p:nvSpPr>
          <p:cNvPr id="1030" name="Rectangle 6">
            <a:extLst>
              <a:ext uri="{FF2B5EF4-FFF2-40B4-BE49-F238E27FC236}">
                <a16:creationId xmlns:a16="http://schemas.microsoft.com/office/drawing/2014/main" id="{CF644461-35C9-CE48-BA05-704B4EBD9E63}"/>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F7F7202-5322-44C9-9307-E80DE8BCDB6D}" type="slidenum">
              <a:rPr lang="es-ES" altLang="en-US"/>
              <a:pPr/>
              <a:t>‹#›</a:t>
            </a:fld>
            <a:endParaRPr lang="es-E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98" name="Rectangle 150">
            <a:extLst>
              <a:ext uri="{FF2B5EF4-FFF2-40B4-BE49-F238E27FC236}">
                <a16:creationId xmlns:a16="http://schemas.microsoft.com/office/drawing/2014/main" id="{44C5F93D-A52F-ADBE-242E-7D6BE631259C}"/>
              </a:ext>
            </a:extLst>
          </p:cNvPr>
          <p:cNvSpPr>
            <a:spLocks noGrp="1" noChangeArrowheads="1"/>
          </p:cNvSpPr>
          <p:nvPr>
            <p:ph type="ctrTitle"/>
          </p:nvPr>
        </p:nvSpPr>
        <p:spPr>
          <a:xfrm>
            <a:off x="4140200" y="4365624"/>
            <a:ext cx="4536256" cy="1223615"/>
          </a:xfrm>
        </p:spPr>
        <p:txBody>
          <a:bodyPr anchor="ctr"/>
          <a:lstStyle/>
          <a:p>
            <a:pPr algn="l"/>
            <a:r>
              <a:rPr lang="es-ES" altLang="en-US" sz="3600" b="1" dirty="0" err="1">
                <a:solidFill>
                  <a:srgbClr val="1C1C1C"/>
                </a:solidFill>
              </a:rPr>
              <a:t>All</a:t>
            </a:r>
            <a:r>
              <a:rPr lang="es-ES" altLang="en-US" sz="3600" b="1" dirty="0">
                <a:solidFill>
                  <a:srgbClr val="1C1C1C"/>
                </a:solidFill>
              </a:rPr>
              <a:t> </a:t>
            </a:r>
            <a:r>
              <a:rPr lang="es-ES" altLang="en-US" sz="3600" b="1" dirty="0" err="1">
                <a:solidFill>
                  <a:srgbClr val="1C1C1C"/>
                </a:solidFill>
              </a:rPr>
              <a:t>Application</a:t>
            </a:r>
            <a:r>
              <a:rPr lang="es-ES" altLang="en-US" sz="3600" b="1" dirty="0">
                <a:solidFill>
                  <a:srgbClr val="1C1C1C"/>
                </a:solidFill>
              </a:rPr>
              <a:t> Kali Linux - 01</a:t>
            </a:r>
          </a:p>
        </p:txBody>
      </p:sp>
      <p:sp>
        <p:nvSpPr>
          <p:cNvPr id="5" name="TextBox 4">
            <a:extLst>
              <a:ext uri="{FF2B5EF4-FFF2-40B4-BE49-F238E27FC236}">
                <a16:creationId xmlns:a16="http://schemas.microsoft.com/office/drawing/2014/main" id="{38083003-B0BF-92E3-89E8-B30628E31187}"/>
              </a:ext>
            </a:extLst>
          </p:cNvPr>
          <p:cNvSpPr txBox="1"/>
          <p:nvPr/>
        </p:nvSpPr>
        <p:spPr>
          <a:xfrm>
            <a:off x="1043608" y="826517"/>
            <a:ext cx="6912768" cy="1107996"/>
          </a:xfrm>
          <a:prstGeom prst="rect">
            <a:avLst/>
          </a:prstGeom>
          <a:noFill/>
        </p:spPr>
        <p:txBody>
          <a:bodyPr wrap="square" rtlCol="0">
            <a:spAutoFit/>
          </a:bodyPr>
          <a:lstStyle/>
          <a:p>
            <a:r>
              <a:rPr lang="es-ES" altLang="en-US" sz="4800" b="1" dirty="0" err="1">
                <a:solidFill>
                  <a:srgbClr val="1C1C1C"/>
                </a:solidFill>
              </a:rPr>
              <a:t>Information</a:t>
            </a:r>
            <a:r>
              <a:rPr lang="es-ES" altLang="en-US" sz="4800" b="1" dirty="0">
                <a:solidFill>
                  <a:srgbClr val="1C1C1C"/>
                </a:solidFill>
              </a:rPr>
              <a:t> </a:t>
            </a:r>
            <a:r>
              <a:rPr lang="es-ES" altLang="en-US" sz="4800" b="1" dirty="0" err="1">
                <a:solidFill>
                  <a:srgbClr val="1C1C1C"/>
                </a:solidFill>
              </a:rPr>
              <a:t>Gathering</a:t>
            </a:r>
            <a:endParaRPr lang="en-US" sz="4800" b="1" kern="100" dirty="0">
              <a:effectLst/>
              <a:latin typeface="Calibri" panose="020F0502020204030204" pitchFamily="34" charset="0"/>
              <a:ea typeface="Calibri" panose="020F0502020204030204" pitchFamily="34" charset="0"/>
              <a:cs typeface="Iskoola Pota" panose="020B0502040204020203" pitchFamily="34" charset="0"/>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B5EDA-9937-B732-EB8A-5F33B05789D1}"/>
              </a:ext>
            </a:extLst>
          </p:cNvPr>
          <p:cNvSpPr>
            <a:spLocks noGrp="1"/>
          </p:cNvSpPr>
          <p:nvPr>
            <p:ph type="title"/>
          </p:nvPr>
        </p:nvSpPr>
        <p:spPr/>
        <p:txBody>
          <a:bodyPr/>
          <a:lstStyle/>
          <a:p>
            <a:r>
              <a:rPr lang="en-US" dirty="0"/>
              <a:t>Live Host Identification - hping3</a:t>
            </a:r>
          </a:p>
        </p:txBody>
      </p:sp>
      <p:sp>
        <p:nvSpPr>
          <p:cNvPr id="3" name="Content Placeholder 2">
            <a:extLst>
              <a:ext uri="{FF2B5EF4-FFF2-40B4-BE49-F238E27FC236}">
                <a16:creationId xmlns:a16="http://schemas.microsoft.com/office/drawing/2014/main" id="{072BB0BD-000B-E272-87E4-834D3C14542D}"/>
              </a:ext>
            </a:extLst>
          </p:cNvPr>
          <p:cNvSpPr>
            <a:spLocks noGrp="1"/>
          </p:cNvSpPr>
          <p:nvPr>
            <p:ph idx="1"/>
          </p:nvPr>
        </p:nvSpPr>
        <p:spPr/>
        <p:txBody>
          <a:bodyPr/>
          <a:lstStyle/>
          <a:p>
            <a:pPr marL="0" indent="0">
              <a:buNone/>
            </a:pPr>
            <a:r>
              <a:rPr lang="en-GB" sz="1800" dirty="0"/>
              <a:t>hping3 is a network tool able to send custom ICMP/UDP/TCP packets and to display target replies like ping does with ICMP replies. It handles fragmentation and arbitrary packet body and size, and can be used to transfer files under supported protocols. Using hping3, you can test firewall rules, perform (spoofed) port scanning, test network performance using different protocols, do path MTU discovery, perform traceroute-like actions under different protocols, fingerprint remote operating systems, audit TCP/IP stacks, etc. hping3 is scriptable using the </a:t>
            </a:r>
            <a:r>
              <a:rPr lang="en-GB" sz="1800" dirty="0" err="1"/>
              <a:t>Tcl</a:t>
            </a:r>
            <a:r>
              <a:rPr lang="en-GB" sz="1800" dirty="0"/>
              <a:t> language.</a:t>
            </a:r>
          </a:p>
          <a:p>
            <a:pPr marL="0" indent="0">
              <a:buNone/>
            </a:pPr>
            <a:endParaRPr lang="en-GB" sz="1800" dirty="0"/>
          </a:p>
          <a:p>
            <a:pPr marL="0" indent="0">
              <a:buNone/>
            </a:pPr>
            <a:r>
              <a:rPr lang="en-GB" sz="1800" dirty="0"/>
              <a:t>Installed size: 255 KB</a:t>
            </a:r>
          </a:p>
          <a:p>
            <a:pPr marL="0" indent="0">
              <a:buNone/>
            </a:pPr>
            <a:r>
              <a:rPr lang="en-GB" sz="1800" dirty="0"/>
              <a:t>How to install: </a:t>
            </a:r>
            <a:r>
              <a:rPr lang="en-GB" sz="1800" dirty="0" err="1"/>
              <a:t>sudo</a:t>
            </a:r>
            <a:r>
              <a:rPr lang="en-GB" sz="1800" dirty="0"/>
              <a:t> apt install hping3</a:t>
            </a:r>
            <a:endParaRPr lang="en-US" sz="1800" dirty="0"/>
          </a:p>
        </p:txBody>
      </p:sp>
    </p:spTree>
    <p:extLst>
      <p:ext uri="{BB962C8B-B14F-4D97-AF65-F5344CB8AC3E}">
        <p14:creationId xmlns:p14="http://schemas.microsoft.com/office/powerpoint/2010/main" val="3879691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594A8-6CAA-46E7-9D52-2423358D0CC9}"/>
              </a:ext>
            </a:extLst>
          </p:cNvPr>
          <p:cNvSpPr>
            <a:spLocks noGrp="1"/>
          </p:cNvSpPr>
          <p:nvPr>
            <p:ph type="title"/>
          </p:nvPr>
        </p:nvSpPr>
        <p:spPr/>
        <p:txBody>
          <a:bodyPr/>
          <a:lstStyle/>
          <a:p>
            <a:r>
              <a:rPr lang="en-US" sz="4000" dirty="0"/>
              <a:t>Live Host Identification - </a:t>
            </a:r>
            <a:r>
              <a:rPr lang="en-US" sz="4000" dirty="0" err="1"/>
              <a:t>masscan</a:t>
            </a:r>
            <a:endParaRPr lang="en-US" sz="4000" dirty="0"/>
          </a:p>
        </p:txBody>
      </p:sp>
      <p:sp>
        <p:nvSpPr>
          <p:cNvPr id="3" name="Content Placeholder 2">
            <a:extLst>
              <a:ext uri="{FF2B5EF4-FFF2-40B4-BE49-F238E27FC236}">
                <a16:creationId xmlns:a16="http://schemas.microsoft.com/office/drawing/2014/main" id="{96F5CC2A-59D0-878F-C248-CEADC6E3841C}"/>
              </a:ext>
            </a:extLst>
          </p:cNvPr>
          <p:cNvSpPr>
            <a:spLocks noGrp="1"/>
          </p:cNvSpPr>
          <p:nvPr>
            <p:ph idx="1"/>
          </p:nvPr>
        </p:nvSpPr>
        <p:spPr/>
        <p:txBody>
          <a:bodyPr/>
          <a:lstStyle/>
          <a:p>
            <a:pPr marL="0" indent="0">
              <a:buNone/>
            </a:pPr>
            <a:r>
              <a:rPr lang="en-US" sz="2400" dirty="0"/>
              <a:t>MASSCAN is TCP port scanner which transmits SYN packets asynchronously and produces results similar to </a:t>
            </a:r>
            <a:r>
              <a:rPr lang="en-US" sz="2400" dirty="0" err="1"/>
              <a:t>nmap</a:t>
            </a:r>
            <a:r>
              <a:rPr lang="en-US" sz="2400" dirty="0"/>
              <a:t>, the most famous port scanner. Internally, it operates more like </a:t>
            </a:r>
            <a:r>
              <a:rPr lang="en-US" sz="2400" dirty="0" err="1"/>
              <a:t>scanrand</a:t>
            </a:r>
            <a:r>
              <a:rPr lang="en-US" sz="2400" dirty="0"/>
              <a:t>, </a:t>
            </a:r>
            <a:r>
              <a:rPr lang="en-US" sz="2400" dirty="0" err="1"/>
              <a:t>unicornscan</a:t>
            </a:r>
            <a:r>
              <a:rPr lang="en-US" sz="2400" dirty="0"/>
              <a:t>, and </a:t>
            </a:r>
            <a:r>
              <a:rPr lang="en-US" sz="2400" dirty="0" err="1"/>
              <a:t>ZMap</a:t>
            </a:r>
            <a:r>
              <a:rPr lang="en-US" sz="2400" dirty="0"/>
              <a:t>, using asynchronous transmission. It’s a flexible utility that allows arbitrary address and port ranges.</a:t>
            </a:r>
          </a:p>
          <a:p>
            <a:pPr marL="0" indent="0">
              <a:buNone/>
            </a:pPr>
            <a:endParaRPr lang="en-US" sz="2400" dirty="0"/>
          </a:p>
          <a:p>
            <a:pPr marL="0" indent="0">
              <a:buNone/>
            </a:pPr>
            <a:r>
              <a:rPr lang="en-US" sz="2400" dirty="0"/>
              <a:t>Installed size: 516 KB</a:t>
            </a:r>
          </a:p>
          <a:p>
            <a:pPr marL="0" indent="0">
              <a:buNone/>
            </a:pPr>
            <a:r>
              <a:rPr lang="en-US" sz="2400" dirty="0"/>
              <a:t>How to install: </a:t>
            </a:r>
            <a:r>
              <a:rPr lang="en-US" sz="2400" dirty="0" err="1"/>
              <a:t>sudo</a:t>
            </a:r>
            <a:r>
              <a:rPr lang="en-US" sz="2400" dirty="0"/>
              <a:t> apt install </a:t>
            </a:r>
            <a:r>
              <a:rPr lang="en-US" sz="2400" dirty="0" err="1"/>
              <a:t>masscan</a:t>
            </a:r>
            <a:endParaRPr lang="en-US" sz="2400" dirty="0"/>
          </a:p>
        </p:txBody>
      </p:sp>
    </p:spTree>
    <p:extLst>
      <p:ext uri="{BB962C8B-B14F-4D97-AF65-F5344CB8AC3E}">
        <p14:creationId xmlns:p14="http://schemas.microsoft.com/office/powerpoint/2010/main" val="1488733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26631-B99B-EE15-7074-AE7D1F7D0E9E}"/>
              </a:ext>
            </a:extLst>
          </p:cNvPr>
          <p:cNvSpPr>
            <a:spLocks noGrp="1"/>
          </p:cNvSpPr>
          <p:nvPr>
            <p:ph type="title"/>
          </p:nvPr>
        </p:nvSpPr>
        <p:spPr/>
        <p:txBody>
          <a:bodyPr/>
          <a:lstStyle/>
          <a:p>
            <a:r>
              <a:rPr lang="en-US" dirty="0"/>
              <a:t>Live Host Identification - </a:t>
            </a:r>
            <a:r>
              <a:rPr lang="en-US" dirty="0" err="1"/>
              <a:t>netcat</a:t>
            </a:r>
            <a:endParaRPr lang="en-US" dirty="0"/>
          </a:p>
        </p:txBody>
      </p:sp>
      <p:sp>
        <p:nvSpPr>
          <p:cNvPr id="3" name="Content Placeholder 2">
            <a:extLst>
              <a:ext uri="{FF2B5EF4-FFF2-40B4-BE49-F238E27FC236}">
                <a16:creationId xmlns:a16="http://schemas.microsoft.com/office/drawing/2014/main" id="{70A8FD63-0F18-6791-9BA5-8202FC6DCB82}"/>
              </a:ext>
            </a:extLst>
          </p:cNvPr>
          <p:cNvSpPr>
            <a:spLocks noGrp="1"/>
          </p:cNvSpPr>
          <p:nvPr>
            <p:ph idx="1"/>
          </p:nvPr>
        </p:nvSpPr>
        <p:spPr/>
        <p:txBody>
          <a:bodyPr/>
          <a:lstStyle/>
          <a:p>
            <a:pPr marL="0" indent="0">
              <a:buNone/>
            </a:pPr>
            <a:r>
              <a:rPr lang="en-GB" sz="2000" dirty="0"/>
              <a:t>A simple Unix utility which reads and writes data across network connections using TCP or UDP protocol. It is designed to be a reliable “back-end” tool that can be used directly or easily driven by other programs and scripts. At the same time it is a feature-rich network debugging and exploration tool, since it can create almost any kind of connection you would need and has several interesting built-in capabilities.</a:t>
            </a:r>
          </a:p>
          <a:p>
            <a:pPr marL="0" indent="0">
              <a:buNone/>
            </a:pPr>
            <a:endParaRPr lang="en-GB" sz="2000" dirty="0"/>
          </a:p>
          <a:p>
            <a:pPr marL="0" indent="0">
              <a:buNone/>
            </a:pPr>
            <a:r>
              <a:rPr lang="en-GB" sz="2000" dirty="0"/>
              <a:t>This is the “classic” </a:t>
            </a:r>
            <a:r>
              <a:rPr lang="en-GB" sz="2000" dirty="0" err="1"/>
              <a:t>netcat</a:t>
            </a:r>
            <a:r>
              <a:rPr lang="en-GB" sz="2000" dirty="0"/>
              <a:t>, written by Hobbit. It lacks many features found in </a:t>
            </a:r>
            <a:r>
              <a:rPr lang="en-GB" sz="2000" dirty="0" err="1"/>
              <a:t>netcat-openbsd</a:t>
            </a:r>
            <a:r>
              <a:rPr lang="en-GB" sz="2000" dirty="0"/>
              <a:t>.</a:t>
            </a:r>
          </a:p>
          <a:p>
            <a:pPr marL="0" indent="0">
              <a:buNone/>
            </a:pPr>
            <a:endParaRPr lang="en-GB" sz="2000" dirty="0"/>
          </a:p>
          <a:p>
            <a:pPr marL="0" indent="0">
              <a:buNone/>
            </a:pPr>
            <a:r>
              <a:rPr lang="en-GB" sz="2000" dirty="0"/>
              <a:t>Installed size: 139 KB</a:t>
            </a:r>
          </a:p>
          <a:p>
            <a:pPr marL="0" indent="0">
              <a:buNone/>
            </a:pPr>
            <a:r>
              <a:rPr lang="en-GB" sz="2000" dirty="0"/>
              <a:t>How to install: </a:t>
            </a:r>
            <a:r>
              <a:rPr lang="en-GB" sz="2000" dirty="0" err="1"/>
              <a:t>sudo</a:t>
            </a:r>
            <a:r>
              <a:rPr lang="en-GB" sz="2000" dirty="0"/>
              <a:t> apt install </a:t>
            </a:r>
            <a:r>
              <a:rPr lang="en-GB" sz="2000" dirty="0" err="1"/>
              <a:t>netcat</a:t>
            </a:r>
            <a:r>
              <a:rPr lang="en-GB" sz="2000" dirty="0"/>
              <a:t>-traditional</a:t>
            </a:r>
            <a:endParaRPr lang="en-US" sz="2000" dirty="0"/>
          </a:p>
        </p:txBody>
      </p:sp>
    </p:spTree>
    <p:extLst>
      <p:ext uri="{BB962C8B-B14F-4D97-AF65-F5344CB8AC3E}">
        <p14:creationId xmlns:p14="http://schemas.microsoft.com/office/powerpoint/2010/main" val="2179607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B8EC2-3EF8-1732-B122-0BD317A06868}"/>
              </a:ext>
            </a:extLst>
          </p:cNvPr>
          <p:cNvSpPr>
            <a:spLocks noGrp="1"/>
          </p:cNvSpPr>
          <p:nvPr>
            <p:ph type="title"/>
          </p:nvPr>
        </p:nvSpPr>
        <p:spPr/>
        <p:txBody>
          <a:bodyPr/>
          <a:lstStyle/>
          <a:p>
            <a:r>
              <a:rPr lang="en-US" sz="4000" dirty="0"/>
              <a:t>Live Host Identification -thcping6</a:t>
            </a:r>
          </a:p>
        </p:txBody>
      </p:sp>
      <p:sp>
        <p:nvSpPr>
          <p:cNvPr id="3" name="Content Placeholder 2">
            <a:extLst>
              <a:ext uri="{FF2B5EF4-FFF2-40B4-BE49-F238E27FC236}">
                <a16:creationId xmlns:a16="http://schemas.microsoft.com/office/drawing/2014/main" id="{DBF8349F-4E74-ED31-A3C3-9CC43968E073}"/>
              </a:ext>
            </a:extLst>
          </p:cNvPr>
          <p:cNvSpPr>
            <a:spLocks noGrp="1"/>
          </p:cNvSpPr>
          <p:nvPr>
            <p:ph idx="1"/>
          </p:nvPr>
        </p:nvSpPr>
        <p:spPr/>
        <p:txBody>
          <a:bodyPr/>
          <a:lstStyle/>
          <a:p>
            <a:r>
              <a:rPr lang="en-GB" sz="1100" dirty="0"/>
              <a:t>Attack toolkit for testing IPv6 and ICMPv6 protocol weaknesses.</a:t>
            </a:r>
          </a:p>
          <a:p>
            <a:r>
              <a:rPr lang="en-GB" sz="1100" dirty="0"/>
              <a:t>Some of the tools included:</a:t>
            </a:r>
          </a:p>
          <a:p>
            <a:r>
              <a:rPr lang="en-GB" sz="1100" dirty="0"/>
              <a:t>alive6: an effective alive scanning.</a:t>
            </a:r>
          </a:p>
          <a:p>
            <a:r>
              <a:rPr lang="en-GB" sz="1100" dirty="0"/>
              <a:t>denial6: try a collection of denial-of-service tests against a target.</a:t>
            </a:r>
          </a:p>
          <a:p>
            <a:r>
              <a:rPr lang="en-GB" sz="1100" dirty="0"/>
              <a:t>detect-new-ip6: detect new ip6 devices which join the network.</a:t>
            </a:r>
          </a:p>
          <a:p>
            <a:r>
              <a:rPr lang="en-GB" sz="1100" dirty="0"/>
              <a:t>dnsdict6: parallelized </a:t>
            </a:r>
            <a:r>
              <a:rPr lang="en-GB" sz="1100" dirty="0" err="1"/>
              <a:t>dns</a:t>
            </a:r>
            <a:r>
              <a:rPr lang="en-GB" sz="1100" dirty="0"/>
              <a:t> ipv6 dictionary </a:t>
            </a:r>
            <a:r>
              <a:rPr lang="en-GB" sz="1100" dirty="0" err="1"/>
              <a:t>bruteforcer</a:t>
            </a:r>
            <a:r>
              <a:rPr lang="en-GB" sz="1100" dirty="0"/>
              <a:t>.</a:t>
            </a:r>
          </a:p>
          <a:p>
            <a:r>
              <a:rPr lang="en-GB" sz="1100" dirty="0"/>
              <a:t>dos-new-ip6: detect new ip6 devices and tell them that their chosen IP collides on the network (DOS).</a:t>
            </a:r>
          </a:p>
          <a:p>
            <a:r>
              <a:rPr lang="en-GB" sz="1100" dirty="0"/>
              <a:t>exploit6: test known ipv6 vulnerabilities against a target.</a:t>
            </a:r>
          </a:p>
          <a:p>
            <a:r>
              <a:rPr lang="en-GB" sz="1100" dirty="0"/>
              <a:t>fake_mld6: announce yourself in a multicast group of your choice on the net.</a:t>
            </a:r>
          </a:p>
          <a:p>
            <a:r>
              <a:rPr lang="en-GB" sz="1100" dirty="0"/>
              <a:t>fake_router6: announce yourself as a router on the network.</a:t>
            </a:r>
          </a:p>
          <a:p>
            <a:r>
              <a:rPr lang="en-GB" sz="1100" dirty="0"/>
              <a:t>flood_advertise6: flood a target with random </a:t>
            </a:r>
            <a:r>
              <a:rPr lang="en-GB" sz="1100" dirty="0" err="1"/>
              <a:t>neighbor</a:t>
            </a:r>
            <a:r>
              <a:rPr lang="en-GB" sz="1100" dirty="0"/>
              <a:t> advertisements.</a:t>
            </a:r>
          </a:p>
          <a:p>
            <a:r>
              <a:rPr lang="en-GB" sz="1100" dirty="0"/>
              <a:t>flood_router6: flood a target with random router advertisements.</a:t>
            </a:r>
          </a:p>
          <a:p>
            <a:r>
              <a:rPr lang="en-GB" sz="1100" dirty="0"/>
              <a:t>implementation6: performs various implementation checks on ipv6.</a:t>
            </a:r>
          </a:p>
          <a:p>
            <a:r>
              <a:rPr lang="en-GB" sz="1100" dirty="0"/>
              <a:t>parasite6: </a:t>
            </a:r>
            <a:r>
              <a:rPr lang="en-GB" sz="1100" dirty="0" err="1"/>
              <a:t>icmp</a:t>
            </a:r>
            <a:r>
              <a:rPr lang="en-GB" sz="1100" dirty="0"/>
              <a:t> </a:t>
            </a:r>
            <a:r>
              <a:rPr lang="en-GB" sz="1100" dirty="0" err="1"/>
              <a:t>neighbor</a:t>
            </a:r>
            <a:r>
              <a:rPr lang="en-GB" sz="1100" dirty="0"/>
              <a:t> </a:t>
            </a:r>
            <a:r>
              <a:rPr lang="en-GB" sz="1100" dirty="0" err="1"/>
              <a:t>solitication</a:t>
            </a:r>
            <a:r>
              <a:rPr lang="en-GB" sz="1100" dirty="0"/>
              <a:t>/advertisement spoofer.</a:t>
            </a:r>
          </a:p>
          <a:p>
            <a:r>
              <a:rPr lang="en-GB" sz="1100" dirty="0"/>
              <a:t>redir6: redirect traffic to you intelligently (man-in-the-middle) with a clever icmp6 redirect spoofer.</a:t>
            </a:r>
          </a:p>
          <a:p>
            <a:r>
              <a:rPr lang="en-GB" sz="1100" dirty="0"/>
              <a:t>rsmurf6: remote </a:t>
            </a:r>
            <a:r>
              <a:rPr lang="en-GB" sz="1100" dirty="0" err="1"/>
              <a:t>smurfer</a:t>
            </a:r>
            <a:r>
              <a:rPr lang="en-GB" sz="1100" dirty="0"/>
              <a:t> (known to work only against Linux at the moment).</a:t>
            </a:r>
          </a:p>
          <a:p>
            <a:r>
              <a:rPr lang="en-GB" sz="1100" dirty="0"/>
              <a:t>thcping6: sends a hand crafted ping6 packet.</a:t>
            </a:r>
          </a:p>
          <a:p>
            <a:r>
              <a:rPr lang="en-GB" sz="1100" dirty="0"/>
              <a:t>toobig6: </a:t>
            </a:r>
            <a:r>
              <a:rPr lang="en-GB" sz="1100" dirty="0" err="1"/>
              <a:t>mtu</a:t>
            </a:r>
            <a:r>
              <a:rPr lang="en-GB" sz="1100" dirty="0"/>
              <a:t> </a:t>
            </a:r>
            <a:r>
              <a:rPr lang="en-GB" sz="1100" dirty="0" err="1"/>
              <a:t>decreaser</a:t>
            </a:r>
            <a:r>
              <a:rPr lang="en-GB" sz="1100" dirty="0"/>
              <a:t> with the same intelligence as redir6.</a:t>
            </a:r>
          </a:p>
          <a:p>
            <a:endParaRPr lang="en-GB" sz="1100" dirty="0"/>
          </a:p>
          <a:p>
            <a:r>
              <a:rPr lang="en-GB" sz="1100" dirty="0"/>
              <a:t>Installed size: 3.67 MB</a:t>
            </a:r>
          </a:p>
          <a:p>
            <a:r>
              <a:rPr lang="en-GB" sz="1100" dirty="0"/>
              <a:t>How to install: </a:t>
            </a:r>
            <a:r>
              <a:rPr lang="en-GB" sz="1100" dirty="0" err="1"/>
              <a:t>sudo</a:t>
            </a:r>
            <a:r>
              <a:rPr lang="en-GB" sz="1100" dirty="0"/>
              <a:t> apt install thc-ipv6</a:t>
            </a:r>
            <a:endParaRPr lang="en-US" sz="1100" dirty="0"/>
          </a:p>
        </p:txBody>
      </p:sp>
    </p:spTree>
    <p:extLst>
      <p:ext uri="{BB962C8B-B14F-4D97-AF65-F5344CB8AC3E}">
        <p14:creationId xmlns:p14="http://schemas.microsoft.com/office/powerpoint/2010/main" val="1930165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3D118-5A96-5274-625D-3AFA63175493}"/>
              </a:ext>
            </a:extLst>
          </p:cNvPr>
          <p:cNvSpPr>
            <a:spLocks noGrp="1"/>
          </p:cNvSpPr>
          <p:nvPr>
            <p:ph type="title"/>
          </p:nvPr>
        </p:nvSpPr>
        <p:spPr/>
        <p:txBody>
          <a:bodyPr/>
          <a:lstStyle/>
          <a:p>
            <a:r>
              <a:rPr lang="en-US" sz="3600" dirty="0"/>
              <a:t>Live Host Identification - </a:t>
            </a:r>
            <a:r>
              <a:rPr lang="en-US" sz="3600" dirty="0" err="1"/>
              <a:t>unicornscan</a:t>
            </a:r>
            <a:endParaRPr lang="en-US" sz="3600" dirty="0"/>
          </a:p>
        </p:txBody>
      </p:sp>
      <p:sp>
        <p:nvSpPr>
          <p:cNvPr id="3" name="Content Placeholder 2">
            <a:extLst>
              <a:ext uri="{FF2B5EF4-FFF2-40B4-BE49-F238E27FC236}">
                <a16:creationId xmlns:a16="http://schemas.microsoft.com/office/drawing/2014/main" id="{D1DC17EA-B4EF-FAA8-1231-DA1CD877C21E}"/>
              </a:ext>
            </a:extLst>
          </p:cNvPr>
          <p:cNvSpPr>
            <a:spLocks noGrp="1"/>
          </p:cNvSpPr>
          <p:nvPr>
            <p:ph idx="1"/>
          </p:nvPr>
        </p:nvSpPr>
        <p:spPr>
          <a:xfrm>
            <a:off x="179512" y="1556792"/>
            <a:ext cx="8229600" cy="4525963"/>
          </a:xfrm>
        </p:spPr>
        <p:txBody>
          <a:bodyPr/>
          <a:lstStyle/>
          <a:p>
            <a:r>
              <a:rPr lang="en-GB" sz="2000" dirty="0" err="1"/>
              <a:t>Unicornscan</a:t>
            </a:r>
            <a:r>
              <a:rPr lang="en-GB" sz="2000" dirty="0"/>
              <a:t> is a new information gathering and correlation engine built for and by members of the security research and testing communities. It was designed to provide an engine that is Scalable, Accurate, Flexible, and Efficient. It is released for the community to use under the terms of the GPL license. Benefits:</a:t>
            </a:r>
          </a:p>
          <a:p>
            <a:endParaRPr lang="en-GB" sz="2000" dirty="0"/>
          </a:p>
          <a:p>
            <a:r>
              <a:rPr lang="en-GB" sz="2000" dirty="0" err="1"/>
              <a:t>Unicornscan</a:t>
            </a:r>
            <a:r>
              <a:rPr lang="en-GB" sz="2000" dirty="0"/>
              <a:t> is an attempt at a User-land Distributed TCP/IP stack. It is intended to provide a researcher a superior interface for introducing a stimulus into and measuring a response from a TCP/IP enabled device or network.</a:t>
            </a:r>
          </a:p>
          <a:p>
            <a:endParaRPr lang="en-GB" sz="2000" dirty="0"/>
          </a:p>
          <a:p>
            <a:pPr marL="0" indent="0">
              <a:buNone/>
            </a:pPr>
            <a:r>
              <a:rPr lang="en-GB" sz="2000" dirty="0"/>
              <a:t>Installed size: 3.61 MB</a:t>
            </a:r>
          </a:p>
          <a:p>
            <a:pPr marL="0" indent="0">
              <a:buNone/>
            </a:pPr>
            <a:r>
              <a:rPr lang="en-GB" sz="2000" dirty="0"/>
              <a:t>How to install: </a:t>
            </a:r>
            <a:r>
              <a:rPr lang="en-GB" sz="2000" dirty="0" err="1"/>
              <a:t>sudo</a:t>
            </a:r>
            <a:r>
              <a:rPr lang="en-GB" sz="2000" dirty="0"/>
              <a:t> apt install </a:t>
            </a:r>
            <a:r>
              <a:rPr lang="en-GB" sz="2000" dirty="0" err="1"/>
              <a:t>unicornscan</a:t>
            </a:r>
            <a:endParaRPr lang="en-US" sz="2000" dirty="0"/>
          </a:p>
        </p:txBody>
      </p:sp>
    </p:spTree>
    <p:extLst>
      <p:ext uri="{BB962C8B-B14F-4D97-AF65-F5344CB8AC3E}">
        <p14:creationId xmlns:p14="http://schemas.microsoft.com/office/powerpoint/2010/main" val="3340147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BBAD1-8849-1E22-C921-C593B64982C1}"/>
              </a:ext>
            </a:extLst>
          </p:cNvPr>
          <p:cNvSpPr>
            <a:spLocks noGrp="1"/>
          </p:cNvSpPr>
          <p:nvPr>
            <p:ph type="title"/>
          </p:nvPr>
        </p:nvSpPr>
        <p:spPr/>
        <p:txBody>
          <a:bodyPr/>
          <a:lstStyle/>
          <a:p>
            <a:r>
              <a:rPr lang="en-US" dirty="0"/>
              <a:t>	</a:t>
            </a:r>
            <a:r>
              <a:rPr lang="en-US" sz="3200" dirty="0"/>
              <a:t>Network &amp; Port Scanners - </a:t>
            </a:r>
            <a:r>
              <a:rPr lang="en-US" sz="3200" dirty="0" err="1"/>
              <a:t>masscan</a:t>
            </a:r>
            <a:endParaRPr lang="en-US" sz="4000" dirty="0"/>
          </a:p>
        </p:txBody>
      </p:sp>
      <p:sp>
        <p:nvSpPr>
          <p:cNvPr id="3" name="Content Placeholder 2">
            <a:extLst>
              <a:ext uri="{FF2B5EF4-FFF2-40B4-BE49-F238E27FC236}">
                <a16:creationId xmlns:a16="http://schemas.microsoft.com/office/drawing/2014/main" id="{2C212B55-B638-FA93-285B-63D53A802C8C}"/>
              </a:ext>
            </a:extLst>
          </p:cNvPr>
          <p:cNvSpPr>
            <a:spLocks noGrp="1"/>
          </p:cNvSpPr>
          <p:nvPr>
            <p:ph idx="1"/>
          </p:nvPr>
        </p:nvSpPr>
        <p:spPr/>
        <p:txBody>
          <a:bodyPr/>
          <a:lstStyle/>
          <a:p>
            <a:r>
              <a:rPr lang="en-US" sz="2400" dirty="0"/>
              <a:t>MASSCAN is TCP port scanner which transmits SYN packets asynchronously and produces results similar to </a:t>
            </a:r>
            <a:r>
              <a:rPr lang="en-US" sz="2400" dirty="0" err="1"/>
              <a:t>nmap</a:t>
            </a:r>
            <a:r>
              <a:rPr lang="en-US" sz="2400" dirty="0"/>
              <a:t>, the most famous port scanner. Internally, it operates more like </a:t>
            </a:r>
            <a:r>
              <a:rPr lang="en-US" sz="2400" dirty="0" err="1"/>
              <a:t>scanrand</a:t>
            </a:r>
            <a:r>
              <a:rPr lang="en-US" sz="2400" dirty="0"/>
              <a:t>, </a:t>
            </a:r>
            <a:r>
              <a:rPr lang="en-US" sz="2400" dirty="0" err="1"/>
              <a:t>unicornscan</a:t>
            </a:r>
            <a:r>
              <a:rPr lang="en-US" sz="2400" dirty="0"/>
              <a:t>, and </a:t>
            </a:r>
            <a:r>
              <a:rPr lang="en-US" sz="2400" dirty="0" err="1"/>
              <a:t>ZMap</a:t>
            </a:r>
            <a:r>
              <a:rPr lang="en-US" sz="2400" dirty="0"/>
              <a:t>, using asynchronous transmission. It’s a flexible utility that allows arbitrary address and port ranges.</a:t>
            </a:r>
          </a:p>
          <a:p>
            <a:endParaRPr lang="en-US" sz="2400" dirty="0"/>
          </a:p>
          <a:p>
            <a:r>
              <a:rPr lang="en-US" sz="2400" dirty="0"/>
              <a:t>Installed size: 516 KB</a:t>
            </a:r>
          </a:p>
          <a:p>
            <a:r>
              <a:rPr lang="en-US" sz="2400" dirty="0"/>
              <a:t>How to install: </a:t>
            </a:r>
            <a:r>
              <a:rPr lang="en-US" sz="2400" dirty="0" err="1"/>
              <a:t>sudo</a:t>
            </a:r>
            <a:r>
              <a:rPr lang="en-US" sz="2400" dirty="0"/>
              <a:t> apt install </a:t>
            </a:r>
            <a:r>
              <a:rPr lang="en-US" sz="2400" dirty="0" err="1"/>
              <a:t>masscan</a:t>
            </a:r>
            <a:endParaRPr lang="en-US" sz="2400" dirty="0"/>
          </a:p>
        </p:txBody>
      </p:sp>
    </p:spTree>
    <p:extLst>
      <p:ext uri="{BB962C8B-B14F-4D97-AF65-F5344CB8AC3E}">
        <p14:creationId xmlns:p14="http://schemas.microsoft.com/office/powerpoint/2010/main" val="108533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D0A8D-1E0C-802B-A362-A23C95CB7637}"/>
              </a:ext>
            </a:extLst>
          </p:cNvPr>
          <p:cNvSpPr>
            <a:spLocks noGrp="1"/>
          </p:cNvSpPr>
          <p:nvPr>
            <p:ph type="title"/>
          </p:nvPr>
        </p:nvSpPr>
        <p:spPr/>
        <p:txBody>
          <a:bodyPr/>
          <a:lstStyle/>
          <a:p>
            <a:r>
              <a:rPr lang="en-US" sz="3600" dirty="0"/>
              <a:t>Network &amp; Port Scanners - </a:t>
            </a:r>
            <a:r>
              <a:rPr lang="en-US" sz="3600" dirty="0" err="1"/>
              <a:t>nmap</a:t>
            </a:r>
            <a:endParaRPr lang="en-US" sz="3600" dirty="0"/>
          </a:p>
        </p:txBody>
      </p:sp>
      <p:sp>
        <p:nvSpPr>
          <p:cNvPr id="3" name="Content Placeholder 2">
            <a:extLst>
              <a:ext uri="{FF2B5EF4-FFF2-40B4-BE49-F238E27FC236}">
                <a16:creationId xmlns:a16="http://schemas.microsoft.com/office/drawing/2014/main" id="{AEF6F1B2-C60F-772A-246D-FF6F38267C15}"/>
              </a:ext>
            </a:extLst>
          </p:cNvPr>
          <p:cNvSpPr>
            <a:spLocks noGrp="1"/>
          </p:cNvSpPr>
          <p:nvPr>
            <p:ph idx="1"/>
          </p:nvPr>
        </p:nvSpPr>
        <p:spPr/>
        <p:txBody>
          <a:bodyPr/>
          <a:lstStyle/>
          <a:p>
            <a:r>
              <a:rPr lang="en-GB" sz="1800" dirty="0"/>
              <a:t>Nmap is a utility for network exploration or security auditing. It supports ping scanning (determine which hosts are up), many port scanning techniques, version detection (determine service protocols and application versions listening behind ports), and TCP/IP fingerprinting (remote host OS or device identification). Nmap also offers flexible target and port specification, decoy/stealth scanning, </a:t>
            </a:r>
            <a:r>
              <a:rPr lang="en-GB" sz="1800" dirty="0" err="1"/>
              <a:t>sunRPC</a:t>
            </a:r>
            <a:r>
              <a:rPr lang="en-GB" sz="1800" dirty="0"/>
              <a:t> scanning, and more. Most Unix and Windows platforms are supported in both GUI and </a:t>
            </a:r>
            <a:r>
              <a:rPr lang="en-GB" sz="1800" dirty="0" err="1"/>
              <a:t>commandline</a:t>
            </a:r>
            <a:r>
              <a:rPr lang="en-GB" sz="1800" dirty="0"/>
              <a:t> modes. Several popular handheld devices are also supported, including the Sharp </a:t>
            </a:r>
            <a:r>
              <a:rPr lang="en-GB" sz="1800" dirty="0" err="1"/>
              <a:t>Zaurus</a:t>
            </a:r>
            <a:r>
              <a:rPr lang="en-GB" sz="1800" dirty="0"/>
              <a:t> and the iPAQ.</a:t>
            </a:r>
          </a:p>
          <a:p>
            <a:endParaRPr lang="en-GB" sz="1800" dirty="0"/>
          </a:p>
          <a:p>
            <a:r>
              <a:rPr lang="en-GB" sz="1800" dirty="0"/>
              <a:t>Installed size: 4.44 MB</a:t>
            </a:r>
          </a:p>
          <a:p>
            <a:r>
              <a:rPr lang="en-GB" sz="1800" dirty="0"/>
              <a:t>How to install: </a:t>
            </a:r>
            <a:r>
              <a:rPr lang="en-GB" sz="1800" dirty="0" err="1"/>
              <a:t>sudo</a:t>
            </a:r>
            <a:r>
              <a:rPr lang="en-GB" sz="1800" dirty="0"/>
              <a:t> apt install </a:t>
            </a:r>
            <a:r>
              <a:rPr lang="en-GB" sz="1800" dirty="0" err="1"/>
              <a:t>nmap</a:t>
            </a:r>
            <a:endParaRPr lang="en-US" sz="1800" dirty="0"/>
          </a:p>
        </p:txBody>
      </p:sp>
    </p:spTree>
    <p:extLst>
      <p:ext uri="{BB962C8B-B14F-4D97-AF65-F5344CB8AC3E}">
        <p14:creationId xmlns:p14="http://schemas.microsoft.com/office/powerpoint/2010/main" val="2521826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D1D53-334B-65F5-B381-CA94301FAA17}"/>
              </a:ext>
            </a:extLst>
          </p:cNvPr>
          <p:cNvSpPr>
            <a:spLocks noGrp="1"/>
          </p:cNvSpPr>
          <p:nvPr>
            <p:ph type="title"/>
          </p:nvPr>
        </p:nvSpPr>
        <p:spPr/>
        <p:txBody>
          <a:bodyPr/>
          <a:lstStyle/>
          <a:p>
            <a:r>
              <a:rPr lang="en-US" sz="3600" dirty="0"/>
              <a:t>Network &amp; Port Scanners - </a:t>
            </a:r>
            <a:r>
              <a:rPr lang="en-US" sz="3600" dirty="0" err="1"/>
              <a:t>unicornscan</a:t>
            </a:r>
            <a:endParaRPr lang="en-US" sz="3600" dirty="0"/>
          </a:p>
        </p:txBody>
      </p:sp>
      <p:sp>
        <p:nvSpPr>
          <p:cNvPr id="3" name="Content Placeholder 2">
            <a:extLst>
              <a:ext uri="{FF2B5EF4-FFF2-40B4-BE49-F238E27FC236}">
                <a16:creationId xmlns:a16="http://schemas.microsoft.com/office/drawing/2014/main" id="{B48AE8D5-3ADC-835A-5CD3-9355A3FE4178}"/>
              </a:ext>
            </a:extLst>
          </p:cNvPr>
          <p:cNvSpPr>
            <a:spLocks noGrp="1"/>
          </p:cNvSpPr>
          <p:nvPr>
            <p:ph idx="1"/>
          </p:nvPr>
        </p:nvSpPr>
        <p:spPr/>
        <p:txBody>
          <a:bodyPr/>
          <a:lstStyle/>
          <a:p>
            <a:pPr marL="0" indent="0">
              <a:buNone/>
            </a:pPr>
            <a:r>
              <a:rPr lang="en-GB" sz="2000" dirty="0" err="1"/>
              <a:t>Unicornscan</a:t>
            </a:r>
            <a:r>
              <a:rPr lang="en-GB" sz="2000" dirty="0"/>
              <a:t> is a new information gathering and correlation engine built for and by members of the security research and testing communities. It was designed to provide an engine that is Scalable, Accurate, Flexible, and Efficient. It is released for the community to use under the terms of the GPL license. Benefits:</a:t>
            </a:r>
          </a:p>
          <a:p>
            <a:pPr marL="0" indent="0">
              <a:buNone/>
            </a:pPr>
            <a:endParaRPr lang="en-GB" sz="2000" dirty="0"/>
          </a:p>
          <a:p>
            <a:pPr marL="0" indent="0">
              <a:buNone/>
            </a:pPr>
            <a:r>
              <a:rPr lang="en-GB" sz="2000" dirty="0" err="1"/>
              <a:t>Unicornscan</a:t>
            </a:r>
            <a:r>
              <a:rPr lang="en-GB" sz="2000" dirty="0"/>
              <a:t> is an attempt at a User-land Distributed TCP/IP stack. It is intended to provide a researcher a superior interface for introducing a stimulus into and measuring a response from a TCP/IP enabled device or network. </a:t>
            </a:r>
          </a:p>
          <a:p>
            <a:pPr marL="0" indent="0">
              <a:buNone/>
            </a:pPr>
            <a:endParaRPr lang="en-GB" sz="2000" dirty="0"/>
          </a:p>
          <a:p>
            <a:pPr marL="0" indent="0">
              <a:buNone/>
            </a:pPr>
            <a:r>
              <a:rPr lang="en-GB" sz="2000" dirty="0"/>
              <a:t>Installed size: 3.61 MB</a:t>
            </a:r>
          </a:p>
          <a:p>
            <a:pPr marL="0" indent="0">
              <a:buNone/>
            </a:pPr>
            <a:r>
              <a:rPr lang="en-GB" sz="2000" dirty="0"/>
              <a:t>How to install: </a:t>
            </a:r>
            <a:r>
              <a:rPr lang="en-GB" sz="2000" dirty="0" err="1"/>
              <a:t>sudo</a:t>
            </a:r>
            <a:r>
              <a:rPr lang="en-GB" sz="2000" dirty="0"/>
              <a:t> apt install </a:t>
            </a:r>
            <a:r>
              <a:rPr lang="en-GB" sz="2000" dirty="0" err="1"/>
              <a:t>unicornscan</a:t>
            </a:r>
            <a:endParaRPr lang="en-US" sz="2000" dirty="0"/>
          </a:p>
        </p:txBody>
      </p:sp>
    </p:spTree>
    <p:extLst>
      <p:ext uri="{BB962C8B-B14F-4D97-AF65-F5344CB8AC3E}">
        <p14:creationId xmlns:p14="http://schemas.microsoft.com/office/powerpoint/2010/main" val="21921053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FC572-5B42-3D2D-1EF1-DD87DB21D77C}"/>
              </a:ext>
            </a:extLst>
          </p:cNvPr>
          <p:cNvSpPr>
            <a:spLocks noGrp="1"/>
          </p:cNvSpPr>
          <p:nvPr>
            <p:ph type="title"/>
          </p:nvPr>
        </p:nvSpPr>
        <p:spPr/>
        <p:txBody>
          <a:bodyPr/>
          <a:lstStyle/>
          <a:p>
            <a:r>
              <a:rPr lang="en-US" dirty="0"/>
              <a:t>Network &amp; Port Scanners - </a:t>
            </a:r>
          </a:p>
        </p:txBody>
      </p:sp>
      <p:sp>
        <p:nvSpPr>
          <p:cNvPr id="3" name="Content Placeholder 2">
            <a:extLst>
              <a:ext uri="{FF2B5EF4-FFF2-40B4-BE49-F238E27FC236}">
                <a16:creationId xmlns:a16="http://schemas.microsoft.com/office/drawing/2014/main" id="{EE27F3CA-731B-F0A6-F292-C177E0928C56}"/>
              </a:ext>
            </a:extLst>
          </p:cNvPr>
          <p:cNvSpPr>
            <a:spLocks noGrp="1"/>
          </p:cNvSpPr>
          <p:nvPr>
            <p:ph idx="1"/>
          </p:nvPr>
        </p:nvSpPr>
        <p:spPr/>
        <p:txBody>
          <a:bodyPr/>
          <a:lstStyle/>
          <a:p>
            <a:pPr marL="2057400" lvl="4" indent="-228600">
              <a:lnSpc>
                <a:spcPct val="150000"/>
              </a:lnSpc>
              <a:buFont typeface="Symbol" panose="05050102010706020507" pitchFamily="18" charset="2"/>
              <a:buChar char=""/>
            </a:pPr>
            <a:r>
              <a:rPr lang="en-US" sz="3200" kern="100" dirty="0" err="1">
                <a:effectLst/>
                <a:latin typeface="Times New Roman" panose="02020603050405020304" pitchFamily="18" charset="0"/>
                <a:ea typeface="Calibri" panose="020F0502020204030204" pitchFamily="34" charset="0"/>
                <a:cs typeface="Iskoola Pota" panose="020B0502040204020203" pitchFamily="34" charset="0"/>
              </a:rPr>
              <a:t>masscan</a:t>
            </a:r>
            <a:endParaRPr lang="en-US" sz="3200" kern="100" dirty="0">
              <a:effectLst/>
              <a:latin typeface="Calibri" panose="020F0502020204030204" pitchFamily="34" charset="0"/>
              <a:ea typeface="Calibri" panose="020F0502020204030204" pitchFamily="34" charset="0"/>
              <a:cs typeface="Iskoola Pota" panose="020B0502040204020203" pitchFamily="34" charset="0"/>
            </a:endParaRPr>
          </a:p>
          <a:p>
            <a:pPr marL="2057400" lvl="4" indent="-228600">
              <a:lnSpc>
                <a:spcPct val="150000"/>
              </a:lnSpc>
              <a:buFont typeface="Symbol" panose="05050102010706020507" pitchFamily="18" charset="2"/>
              <a:buChar char=""/>
            </a:pPr>
            <a:r>
              <a:rPr lang="en-US" sz="3200" kern="100" dirty="0" err="1">
                <a:effectLst/>
                <a:latin typeface="Times New Roman" panose="02020603050405020304" pitchFamily="18" charset="0"/>
                <a:ea typeface="Calibri" panose="020F0502020204030204" pitchFamily="34" charset="0"/>
                <a:cs typeface="Iskoola Pota" panose="020B0502040204020203" pitchFamily="34" charset="0"/>
              </a:rPr>
              <a:t>nmap</a:t>
            </a:r>
            <a:endParaRPr lang="en-US" sz="3200" kern="100" dirty="0">
              <a:effectLst/>
              <a:latin typeface="Calibri" panose="020F0502020204030204" pitchFamily="34" charset="0"/>
              <a:ea typeface="Calibri" panose="020F0502020204030204" pitchFamily="34" charset="0"/>
              <a:cs typeface="Iskoola Pota" panose="020B0502040204020203" pitchFamily="34" charset="0"/>
            </a:endParaRPr>
          </a:p>
          <a:p>
            <a:pPr marL="2057400" lvl="4" indent="-228600">
              <a:lnSpc>
                <a:spcPct val="150000"/>
              </a:lnSpc>
              <a:spcAft>
                <a:spcPts val="800"/>
              </a:spcAft>
              <a:buFont typeface="Symbol" panose="05050102010706020507" pitchFamily="18" charset="2"/>
              <a:buChar char=""/>
            </a:pPr>
            <a:r>
              <a:rPr lang="en-US" sz="3200" kern="100" dirty="0" err="1">
                <a:effectLst/>
                <a:latin typeface="Times New Roman" panose="02020603050405020304" pitchFamily="18" charset="0"/>
                <a:ea typeface="Calibri" panose="020F0502020204030204" pitchFamily="34" charset="0"/>
                <a:cs typeface="Iskoola Pota" panose="020B0502040204020203" pitchFamily="34" charset="0"/>
              </a:rPr>
              <a:t>unicornscan</a:t>
            </a:r>
            <a:endParaRPr lang="en-US" sz="3200" kern="100" dirty="0">
              <a:effectLst/>
              <a:latin typeface="Calibri" panose="020F0502020204030204" pitchFamily="34" charset="0"/>
              <a:ea typeface="Calibri" panose="020F0502020204030204" pitchFamily="34" charset="0"/>
              <a:cs typeface="Iskoola Pota" panose="020B0502040204020203" pitchFamily="34" charset="0"/>
            </a:endParaRPr>
          </a:p>
          <a:p>
            <a:endParaRPr lang="en-US" dirty="0"/>
          </a:p>
        </p:txBody>
      </p:sp>
    </p:spTree>
    <p:extLst>
      <p:ext uri="{BB962C8B-B14F-4D97-AF65-F5344CB8AC3E}">
        <p14:creationId xmlns:p14="http://schemas.microsoft.com/office/powerpoint/2010/main" val="4193323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37E22-6979-6DE8-3F96-6EEA2340BB13}"/>
              </a:ext>
            </a:extLst>
          </p:cNvPr>
          <p:cNvSpPr>
            <a:spLocks noGrp="1"/>
          </p:cNvSpPr>
          <p:nvPr>
            <p:ph type="title"/>
          </p:nvPr>
        </p:nvSpPr>
        <p:spPr/>
        <p:txBody>
          <a:bodyPr/>
          <a:lstStyle/>
          <a:p>
            <a:r>
              <a:rPr lang="en-US" sz="4000" dirty="0"/>
              <a:t>OSINT Analysis - </a:t>
            </a:r>
            <a:r>
              <a:rPr lang="en-US" sz="4000" dirty="0" err="1"/>
              <a:t>maltego</a:t>
            </a:r>
            <a:r>
              <a:rPr lang="en-US" sz="4000" dirty="0"/>
              <a:t> (installer)</a:t>
            </a:r>
          </a:p>
        </p:txBody>
      </p:sp>
      <p:sp>
        <p:nvSpPr>
          <p:cNvPr id="3" name="Content Placeholder 2">
            <a:extLst>
              <a:ext uri="{FF2B5EF4-FFF2-40B4-BE49-F238E27FC236}">
                <a16:creationId xmlns:a16="http://schemas.microsoft.com/office/drawing/2014/main" id="{70F8952F-8CC3-8629-2CE0-138920F72A78}"/>
              </a:ext>
            </a:extLst>
          </p:cNvPr>
          <p:cNvSpPr>
            <a:spLocks noGrp="1"/>
          </p:cNvSpPr>
          <p:nvPr>
            <p:ph idx="1"/>
          </p:nvPr>
        </p:nvSpPr>
        <p:spPr/>
        <p:txBody>
          <a:bodyPr/>
          <a:lstStyle/>
          <a:p>
            <a:r>
              <a:rPr lang="en-GB" sz="2000" dirty="0" err="1"/>
              <a:t>Maltego</a:t>
            </a:r>
            <a:r>
              <a:rPr lang="en-GB" sz="2000" dirty="0"/>
              <a:t> is an open source intelligence and forensics application. It will offer you </a:t>
            </a:r>
            <a:r>
              <a:rPr lang="en-GB" sz="2000" dirty="0" err="1"/>
              <a:t>timous</a:t>
            </a:r>
            <a:r>
              <a:rPr lang="en-GB" sz="2000" dirty="0"/>
              <a:t> mining and gathering of information as well as the representation of this information in a easy to understand format.</a:t>
            </a:r>
          </a:p>
          <a:p>
            <a:endParaRPr lang="en-GB" sz="2000" dirty="0"/>
          </a:p>
          <a:p>
            <a:r>
              <a:rPr lang="en-GB" sz="2000" dirty="0"/>
              <a:t>This package replaces previous packages </a:t>
            </a:r>
            <a:r>
              <a:rPr lang="en-GB" sz="2000" dirty="0" err="1"/>
              <a:t>matlegoce</a:t>
            </a:r>
            <a:r>
              <a:rPr lang="en-GB" sz="2000" dirty="0"/>
              <a:t> and casefile.</a:t>
            </a:r>
          </a:p>
          <a:p>
            <a:endParaRPr lang="en-GB" sz="2000" dirty="0"/>
          </a:p>
          <a:p>
            <a:r>
              <a:rPr lang="en-GB" sz="2000" dirty="0"/>
              <a:t>Installed size: 244.47 MB</a:t>
            </a:r>
          </a:p>
          <a:p>
            <a:r>
              <a:rPr lang="en-GB" sz="2000" dirty="0"/>
              <a:t>How to install: </a:t>
            </a:r>
            <a:r>
              <a:rPr lang="en-GB" sz="2000" dirty="0" err="1"/>
              <a:t>sudo</a:t>
            </a:r>
            <a:r>
              <a:rPr lang="en-GB" sz="2000" dirty="0"/>
              <a:t> apt install </a:t>
            </a:r>
            <a:r>
              <a:rPr lang="en-GB" sz="2000" dirty="0" err="1"/>
              <a:t>maltego</a:t>
            </a:r>
            <a:endParaRPr lang="en-US" sz="2000" dirty="0"/>
          </a:p>
        </p:txBody>
      </p:sp>
    </p:spTree>
    <p:extLst>
      <p:ext uri="{BB962C8B-B14F-4D97-AF65-F5344CB8AC3E}">
        <p14:creationId xmlns:p14="http://schemas.microsoft.com/office/powerpoint/2010/main" val="3225586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a:solidFill>
                  <a:schemeClr val="tx1"/>
                </a:solidFill>
              </a:rPr>
              <a:t>	DNS analysis - </a:t>
            </a:r>
            <a:r>
              <a:rPr lang="en-US" altLang="en-US" dirty="0" err="1">
                <a:solidFill>
                  <a:schemeClr val="tx1"/>
                </a:solidFill>
              </a:rPr>
              <a:t>dnsenum</a:t>
            </a: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a:xfrm>
            <a:off x="457200" y="1268760"/>
            <a:ext cx="8507288" cy="5256584"/>
          </a:xfrm>
        </p:spPr>
        <p:txBody>
          <a:bodyPr/>
          <a:lstStyle/>
          <a:p>
            <a:pPr marL="0" indent="0">
              <a:buNone/>
            </a:pPr>
            <a:r>
              <a:rPr lang="en-GB" altLang="en-US" sz="1400" dirty="0" err="1"/>
              <a:t>Dnsenum</a:t>
            </a:r>
            <a:r>
              <a:rPr lang="en-GB" altLang="en-US" sz="1400" dirty="0"/>
              <a:t> is a multithreaded </a:t>
            </a:r>
            <a:r>
              <a:rPr lang="en-GB" altLang="en-US" sz="1400" dirty="0" err="1"/>
              <a:t>perl</a:t>
            </a:r>
            <a:r>
              <a:rPr lang="en-GB" altLang="en-US" sz="1400" dirty="0"/>
              <a:t> script to enumerate DNS information of a domain and to discover non-contiguous </a:t>
            </a:r>
            <a:r>
              <a:rPr lang="en-GB" altLang="en-US" sz="1400" dirty="0" err="1"/>
              <a:t>ip</a:t>
            </a:r>
            <a:r>
              <a:rPr lang="en-GB" altLang="en-US" sz="1400" dirty="0"/>
              <a:t> blocks. The main purpose of </a:t>
            </a:r>
            <a:r>
              <a:rPr lang="en-GB" altLang="en-US" sz="1400" dirty="0" err="1"/>
              <a:t>Dnsenum</a:t>
            </a:r>
            <a:r>
              <a:rPr lang="en-GB" altLang="en-US" sz="1400" dirty="0"/>
              <a:t> is to gather as much information as possible about a domain. The program currently performs the following operations:</a:t>
            </a:r>
          </a:p>
          <a:p>
            <a:endParaRPr lang="en-GB" altLang="en-US" sz="1400" dirty="0"/>
          </a:p>
          <a:p>
            <a:r>
              <a:rPr lang="en-GB" altLang="en-US" sz="1400" dirty="0"/>
              <a:t>Get the host’s addresses (A record).</a:t>
            </a:r>
          </a:p>
          <a:p>
            <a:r>
              <a:rPr lang="en-GB" altLang="en-US" sz="1400" dirty="0"/>
              <a:t>Get the </a:t>
            </a:r>
            <a:r>
              <a:rPr lang="en-GB" altLang="en-US" sz="1400" dirty="0" err="1"/>
              <a:t>namservers</a:t>
            </a:r>
            <a:r>
              <a:rPr lang="en-GB" altLang="en-US" sz="1400" dirty="0"/>
              <a:t> (threaded).</a:t>
            </a:r>
          </a:p>
          <a:p>
            <a:r>
              <a:rPr lang="en-GB" altLang="en-US" sz="1400" dirty="0"/>
              <a:t>Get the MX record (threaded).</a:t>
            </a:r>
          </a:p>
          <a:p>
            <a:r>
              <a:rPr lang="en-GB" altLang="en-US" sz="1400" dirty="0"/>
              <a:t>Perform </a:t>
            </a:r>
            <a:r>
              <a:rPr lang="en-GB" altLang="en-US" sz="1400" dirty="0" err="1"/>
              <a:t>axfr</a:t>
            </a:r>
            <a:r>
              <a:rPr lang="en-GB" altLang="en-US" sz="1400" dirty="0"/>
              <a:t> queries on nameservers and get BIND versions(threaded).</a:t>
            </a:r>
          </a:p>
          <a:p>
            <a:r>
              <a:rPr lang="en-GB" altLang="en-US" sz="1400" dirty="0"/>
              <a:t>Get extra names and subdomains via google scraping (google query = “</a:t>
            </a:r>
            <a:r>
              <a:rPr lang="en-GB" altLang="en-US" sz="1400" dirty="0" err="1"/>
              <a:t>allinurl</a:t>
            </a:r>
            <a:r>
              <a:rPr lang="en-GB" altLang="en-US" sz="1400" dirty="0"/>
              <a:t>: -www </a:t>
            </a:r>
            <a:r>
              <a:rPr lang="en-GB" altLang="en-US" sz="1400" dirty="0" err="1"/>
              <a:t>site:domain</a:t>
            </a:r>
            <a:r>
              <a:rPr lang="en-GB" altLang="en-US" sz="1400" dirty="0"/>
              <a:t>”).</a:t>
            </a:r>
          </a:p>
          <a:p>
            <a:r>
              <a:rPr lang="en-GB" altLang="en-US" sz="1400" dirty="0"/>
              <a:t>Brute force subdomains from file, can also perform recursion on subdomain that have NS records (all threaded).</a:t>
            </a:r>
          </a:p>
          <a:p>
            <a:r>
              <a:rPr lang="en-GB" altLang="en-US" sz="1400" dirty="0"/>
              <a:t>Calculate C class domain network ranges and perform </a:t>
            </a:r>
            <a:r>
              <a:rPr lang="en-GB" altLang="en-US" sz="1400" dirty="0" err="1"/>
              <a:t>whois</a:t>
            </a:r>
            <a:r>
              <a:rPr lang="en-GB" altLang="en-US" sz="1400" dirty="0"/>
              <a:t> queries on them (threaded).</a:t>
            </a:r>
          </a:p>
          <a:p>
            <a:r>
              <a:rPr lang="en-GB" altLang="en-US" sz="1400" dirty="0"/>
              <a:t>Perform reverse lookups on </a:t>
            </a:r>
            <a:r>
              <a:rPr lang="en-GB" altLang="en-US" sz="1400" dirty="0" err="1"/>
              <a:t>netranges</a:t>
            </a:r>
            <a:r>
              <a:rPr lang="en-GB" altLang="en-US" sz="1400" dirty="0"/>
              <a:t> (C class or/and </a:t>
            </a:r>
            <a:r>
              <a:rPr lang="en-GB" altLang="en-US" sz="1400" dirty="0" err="1"/>
              <a:t>whois</a:t>
            </a:r>
            <a:r>
              <a:rPr lang="en-GB" altLang="en-US" sz="1400" dirty="0"/>
              <a:t> </a:t>
            </a:r>
            <a:r>
              <a:rPr lang="en-GB" altLang="en-US" sz="1400" dirty="0" err="1"/>
              <a:t>netranges</a:t>
            </a:r>
            <a:r>
              <a:rPr lang="en-GB" altLang="en-US" sz="1400" dirty="0"/>
              <a:t>) (threaded).</a:t>
            </a:r>
          </a:p>
          <a:p>
            <a:r>
              <a:rPr lang="en-GB" altLang="en-US" sz="1400" dirty="0"/>
              <a:t>Write to domain_ips.txt file </a:t>
            </a:r>
            <a:r>
              <a:rPr lang="en-GB" altLang="en-US" sz="1400" dirty="0" err="1"/>
              <a:t>ip</a:t>
            </a:r>
            <a:r>
              <a:rPr lang="en-GB" altLang="en-US" sz="1400" dirty="0"/>
              <a:t>-blocks.</a:t>
            </a:r>
          </a:p>
          <a:p>
            <a:r>
              <a:rPr lang="en-GB" altLang="en-US" sz="1400" dirty="0"/>
              <a:t>This program is useful for </a:t>
            </a:r>
            <a:r>
              <a:rPr lang="en-GB" altLang="en-US" sz="1400" dirty="0" err="1"/>
              <a:t>pentesters</a:t>
            </a:r>
            <a:r>
              <a:rPr lang="en-GB" altLang="en-US" sz="1400" dirty="0"/>
              <a:t>, ethical hackers and forensics experts. It also can be used for security tests.</a:t>
            </a:r>
          </a:p>
          <a:p>
            <a:endParaRPr lang="en-GB" altLang="en-US" sz="1400" dirty="0"/>
          </a:p>
          <a:p>
            <a:r>
              <a:rPr lang="en-GB" altLang="en-US" sz="1400" dirty="0"/>
              <a:t>Installed size: 87 KB</a:t>
            </a:r>
          </a:p>
          <a:p>
            <a:r>
              <a:rPr lang="en-GB" altLang="en-US" sz="1400" dirty="0"/>
              <a:t>How to install: </a:t>
            </a:r>
            <a:r>
              <a:rPr lang="en-GB" altLang="en-US" sz="1400" b="1" dirty="0" err="1"/>
              <a:t>sudo</a:t>
            </a:r>
            <a:r>
              <a:rPr lang="en-GB" altLang="en-US" sz="1400" b="1" dirty="0"/>
              <a:t> apt install </a:t>
            </a:r>
            <a:r>
              <a:rPr lang="en-GB" altLang="en-US" sz="1400" b="1" dirty="0" err="1"/>
              <a:t>dnsenum</a:t>
            </a:r>
            <a:endParaRPr lang="en-US" altLang="en-US" sz="14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E5990-2CE3-8A25-CA18-F83A6A6256A6}"/>
              </a:ext>
            </a:extLst>
          </p:cNvPr>
          <p:cNvSpPr>
            <a:spLocks noGrp="1"/>
          </p:cNvSpPr>
          <p:nvPr>
            <p:ph type="title"/>
          </p:nvPr>
        </p:nvSpPr>
        <p:spPr/>
        <p:txBody>
          <a:bodyPr/>
          <a:lstStyle/>
          <a:p>
            <a:r>
              <a:rPr lang="en-US" dirty="0"/>
              <a:t>OSINT Analysis - </a:t>
            </a:r>
            <a:r>
              <a:rPr lang="en-US" dirty="0" err="1"/>
              <a:t>spiderfoot</a:t>
            </a:r>
            <a:endParaRPr lang="en-US" dirty="0"/>
          </a:p>
        </p:txBody>
      </p:sp>
      <p:sp>
        <p:nvSpPr>
          <p:cNvPr id="3" name="Content Placeholder 2">
            <a:extLst>
              <a:ext uri="{FF2B5EF4-FFF2-40B4-BE49-F238E27FC236}">
                <a16:creationId xmlns:a16="http://schemas.microsoft.com/office/drawing/2014/main" id="{849E1B8B-B89B-A2D2-C372-0385603EAC7C}"/>
              </a:ext>
            </a:extLst>
          </p:cNvPr>
          <p:cNvSpPr>
            <a:spLocks noGrp="1"/>
          </p:cNvSpPr>
          <p:nvPr>
            <p:ph idx="1"/>
          </p:nvPr>
        </p:nvSpPr>
        <p:spPr/>
        <p:txBody>
          <a:bodyPr/>
          <a:lstStyle/>
          <a:p>
            <a:r>
              <a:rPr lang="en-GB" sz="1800" dirty="0"/>
              <a:t>This package contains an open source intelligence (OSINT) automation tool. Its goal is to automate the process of gathering intelligence about a given target, which may be an IP address, domain name, hostname, network subnet, ASN, e-mail address or person’s name.</a:t>
            </a:r>
          </a:p>
          <a:p>
            <a:endParaRPr lang="en-GB" sz="1800" dirty="0"/>
          </a:p>
          <a:p>
            <a:r>
              <a:rPr lang="en-GB" sz="1800" dirty="0" err="1"/>
              <a:t>SpiderFoot</a:t>
            </a:r>
            <a:r>
              <a:rPr lang="en-GB" sz="1800" dirty="0"/>
              <a:t> can be used offensively, i.e. as part of a black-box penetration test to gather information about the target, or defensively to identify what information you or your organisation are freely providing for attackers to use against you.</a:t>
            </a:r>
          </a:p>
          <a:p>
            <a:endParaRPr lang="en-GB" sz="1800" dirty="0"/>
          </a:p>
          <a:p>
            <a:r>
              <a:rPr lang="en-GB" sz="1800" dirty="0"/>
              <a:t>Installed size: 13.73 MB</a:t>
            </a:r>
          </a:p>
          <a:p>
            <a:r>
              <a:rPr lang="en-GB" sz="1800" dirty="0"/>
              <a:t>How to install: </a:t>
            </a:r>
            <a:r>
              <a:rPr lang="en-GB" sz="1800" dirty="0" err="1"/>
              <a:t>sudo</a:t>
            </a:r>
            <a:r>
              <a:rPr lang="en-GB" sz="1800" dirty="0"/>
              <a:t> apt install </a:t>
            </a:r>
            <a:r>
              <a:rPr lang="en-GB" sz="1800" dirty="0" err="1"/>
              <a:t>spiderfoot</a:t>
            </a:r>
            <a:endParaRPr lang="en-US" sz="1800" dirty="0"/>
          </a:p>
        </p:txBody>
      </p:sp>
    </p:spTree>
    <p:extLst>
      <p:ext uri="{BB962C8B-B14F-4D97-AF65-F5344CB8AC3E}">
        <p14:creationId xmlns:p14="http://schemas.microsoft.com/office/powerpoint/2010/main" val="3371167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B172E-F745-A73F-69B2-7C934E556E00}"/>
              </a:ext>
            </a:extLst>
          </p:cNvPr>
          <p:cNvSpPr>
            <a:spLocks noGrp="1"/>
          </p:cNvSpPr>
          <p:nvPr>
            <p:ph type="title"/>
          </p:nvPr>
        </p:nvSpPr>
        <p:spPr/>
        <p:txBody>
          <a:bodyPr/>
          <a:lstStyle/>
          <a:p>
            <a:r>
              <a:rPr lang="en-US" dirty="0"/>
              <a:t>OSINT Analysis – </a:t>
            </a:r>
            <a:r>
              <a:rPr lang="en-US" dirty="0" err="1"/>
              <a:t>theharvester</a:t>
            </a:r>
            <a:endParaRPr lang="en-US" dirty="0"/>
          </a:p>
        </p:txBody>
      </p:sp>
      <p:sp>
        <p:nvSpPr>
          <p:cNvPr id="3" name="Content Placeholder 2">
            <a:extLst>
              <a:ext uri="{FF2B5EF4-FFF2-40B4-BE49-F238E27FC236}">
                <a16:creationId xmlns:a16="http://schemas.microsoft.com/office/drawing/2014/main" id="{789F6C38-AB28-BAE7-D7BA-23905AA7DEF6}"/>
              </a:ext>
            </a:extLst>
          </p:cNvPr>
          <p:cNvSpPr>
            <a:spLocks noGrp="1"/>
          </p:cNvSpPr>
          <p:nvPr>
            <p:ph idx="1"/>
          </p:nvPr>
        </p:nvSpPr>
        <p:spPr/>
        <p:txBody>
          <a:bodyPr/>
          <a:lstStyle/>
          <a:p>
            <a:pPr marL="0" indent="0">
              <a:buNone/>
            </a:pPr>
            <a:r>
              <a:rPr lang="en-GB" sz="2400" dirty="0"/>
              <a:t>The package contains a tool for gathering subdomain names, e-mail addresses, virtual hosts, open ports/ banners, and employee names from different public sources (search engines, </a:t>
            </a:r>
            <a:r>
              <a:rPr lang="en-GB" sz="2400" dirty="0" err="1"/>
              <a:t>pgp</a:t>
            </a:r>
            <a:r>
              <a:rPr lang="en-GB" sz="2400" dirty="0"/>
              <a:t> key servers).</a:t>
            </a:r>
          </a:p>
          <a:p>
            <a:pPr marL="0" indent="0">
              <a:buNone/>
            </a:pPr>
            <a:endParaRPr lang="en-GB" sz="2400" dirty="0"/>
          </a:p>
          <a:p>
            <a:pPr marL="0" indent="0">
              <a:buNone/>
            </a:pPr>
            <a:r>
              <a:rPr lang="en-GB" sz="2400" dirty="0"/>
              <a:t>Installed size: 1.81 MB</a:t>
            </a:r>
          </a:p>
          <a:p>
            <a:pPr marL="0" indent="0">
              <a:buNone/>
            </a:pPr>
            <a:r>
              <a:rPr lang="en-GB" sz="2400" dirty="0"/>
              <a:t>How to install: </a:t>
            </a:r>
            <a:r>
              <a:rPr lang="en-GB" sz="2400" dirty="0" err="1"/>
              <a:t>sudo</a:t>
            </a:r>
            <a:r>
              <a:rPr lang="en-GB" sz="2400" dirty="0"/>
              <a:t> apt install </a:t>
            </a:r>
            <a:r>
              <a:rPr lang="en-GB" sz="2400" dirty="0" err="1"/>
              <a:t>theharvester</a:t>
            </a:r>
            <a:endParaRPr lang="en-US" sz="2400" dirty="0"/>
          </a:p>
        </p:txBody>
      </p:sp>
    </p:spTree>
    <p:extLst>
      <p:ext uri="{BB962C8B-B14F-4D97-AF65-F5344CB8AC3E}">
        <p14:creationId xmlns:p14="http://schemas.microsoft.com/office/powerpoint/2010/main" val="26203409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880F4-A255-C81C-1A2A-948AD1799FDE}"/>
              </a:ext>
            </a:extLst>
          </p:cNvPr>
          <p:cNvSpPr>
            <a:spLocks noGrp="1"/>
          </p:cNvSpPr>
          <p:nvPr>
            <p:ph type="title"/>
          </p:nvPr>
        </p:nvSpPr>
        <p:spPr/>
        <p:txBody>
          <a:bodyPr/>
          <a:lstStyle/>
          <a:p>
            <a:r>
              <a:rPr lang="en-US" dirty="0"/>
              <a:t>Route Analysis - </a:t>
            </a:r>
            <a:r>
              <a:rPr lang="en-US" dirty="0" err="1"/>
              <a:t>netdiscover</a:t>
            </a:r>
            <a:br>
              <a:rPr lang="en-US" dirty="0"/>
            </a:br>
            <a:endParaRPr lang="en-US" dirty="0"/>
          </a:p>
        </p:txBody>
      </p:sp>
      <p:sp>
        <p:nvSpPr>
          <p:cNvPr id="3" name="Content Placeholder 2">
            <a:extLst>
              <a:ext uri="{FF2B5EF4-FFF2-40B4-BE49-F238E27FC236}">
                <a16:creationId xmlns:a16="http://schemas.microsoft.com/office/drawing/2014/main" id="{368FF8B1-E810-AC01-D2CB-71364F5D6791}"/>
              </a:ext>
            </a:extLst>
          </p:cNvPr>
          <p:cNvSpPr>
            <a:spLocks noGrp="1"/>
          </p:cNvSpPr>
          <p:nvPr>
            <p:ph idx="1"/>
          </p:nvPr>
        </p:nvSpPr>
        <p:spPr>
          <a:xfrm>
            <a:off x="457200" y="1401654"/>
            <a:ext cx="8229600" cy="4983162"/>
          </a:xfrm>
        </p:spPr>
        <p:txBody>
          <a:bodyPr/>
          <a:lstStyle/>
          <a:p>
            <a:pPr marL="0" indent="0">
              <a:buNone/>
            </a:pPr>
            <a:r>
              <a:rPr lang="en-GB" sz="1800" dirty="0" err="1"/>
              <a:t>Netdiscover</a:t>
            </a:r>
            <a:r>
              <a:rPr lang="en-GB" sz="1800" dirty="0"/>
              <a:t> is an active/passive address reconnaissance tool, mainly developed for those wireless networks without </a:t>
            </a:r>
            <a:r>
              <a:rPr lang="en-GB" sz="1800" dirty="0" err="1"/>
              <a:t>dhcp</a:t>
            </a:r>
            <a:r>
              <a:rPr lang="en-GB" sz="1800" dirty="0"/>
              <a:t> server, when you are wardriving. It can be also used on hub/switched networks.</a:t>
            </a:r>
          </a:p>
          <a:p>
            <a:pPr marL="0" indent="0">
              <a:buNone/>
            </a:pPr>
            <a:endParaRPr lang="en-GB" sz="1800" dirty="0"/>
          </a:p>
          <a:p>
            <a:pPr marL="0" indent="0">
              <a:buNone/>
            </a:pPr>
            <a:r>
              <a:rPr lang="en-GB" sz="1800" dirty="0"/>
              <a:t>Built on top of </a:t>
            </a:r>
            <a:r>
              <a:rPr lang="en-GB" sz="1800" dirty="0" err="1"/>
              <a:t>libnet</a:t>
            </a:r>
            <a:r>
              <a:rPr lang="en-GB" sz="1800" dirty="0"/>
              <a:t> and </a:t>
            </a:r>
            <a:r>
              <a:rPr lang="en-GB" sz="1800" dirty="0" err="1"/>
              <a:t>libpcap</a:t>
            </a:r>
            <a:r>
              <a:rPr lang="en-GB" sz="1800" dirty="0"/>
              <a:t>, it can passively detect online hosts, or search for them, by actively sending ARP requests.</a:t>
            </a:r>
          </a:p>
          <a:p>
            <a:pPr marL="0" indent="0">
              <a:buNone/>
            </a:pPr>
            <a:endParaRPr lang="en-GB" sz="1800" dirty="0"/>
          </a:p>
          <a:p>
            <a:pPr marL="0" indent="0">
              <a:buNone/>
            </a:pPr>
            <a:r>
              <a:rPr lang="en-GB" sz="1800" dirty="0" err="1"/>
              <a:t>Netdiscover</a:t>
            </a:r>
            <a:r>
              <a:rPr lang="en-GB" sz="1800" dirty="0"/>
              <a:t> can also be used to inspect your network ARP traffic, or find network addresses using auto scan mode, which will scan for common local networks.</a:t>
            </a:r>
          </a:p>
          <a:p>
            <a:pPr marL="0" indent="0">
              <a:buNone/>
            </a:pPr>
            <a:endParaRPr lang="en-GB" sz="1800" dirty="0"/>
          </a:p>
          <a:p>
            <a:pPr marL="0" indent="0">
              <a:buNone/>
            </a:pPr>
            <a:r>
              <a:rPr lang="en-GB" sz="1800" dirty="0" err="1"/>
              <a:t>Netdiscover</a:t>
            </a:r>
            <a:r>
              <a:rPr lang="en-GB" sz="1800" dirty="0"/>
              <a:t> uses the OUI table to show the vendor of the each MAC address discovered and is very useful for security checks or in </a:t>
            </a:r>
            <a:r>
              <a:rPr lang="en-GB" sz="1800" dirty="0" err="1"/>
              <a:t>pentests</a:t>
            </a:r>
            <a:r>
              <a:rPr lang="en-GB" sz="1800" dirty="0"/>
              <a:t>.</a:t>
            </a:r>
          </a:p>
          <a:p>
            <a:pPr marL="0" indent="0">
              <a:buNone/>
            </a:pPr>
            <a:endParaRPr lang="en-GB" sz="1800" dirty="0"/>
          </a:p>
          <a:p>
            <a:pPr marL="0" indent="0">
              <a:buNone/>
            </a:pPr>
            <a:r>
              <a:rPr lang="en-GB" sz="1800" dirty="0"/>
              <a:t>Installed size: 2.75 MB</a:t>
            </a:r>
          </a:p>
          <a:p>
            <a:pPr marL="0" indent="0">
              <a:buNone/>
            </a:pPr>
            <a:r>
              <a:rPr lang="en-GB" sz="1800" dirty="0"/>
              <a:t>How to install: </a:t>
            </a:r>
            <a:r>
              <a:rPr lang="en-GB" sz="1800" dirty="0" err="1"/>
              <a:t>sudo</a:t>
            </a:r>
            <a:r>
              <a:rPr lang="en-GB" sz="1800" dirty="0"/>
              <a:t> apt install </a:t>
            </a:r>
            <a:r>
              <a:rPr lang="en-GB" sz="1800" dirty="0" err="1"/>
              <a:t>netdiscover</a:t>
            </a:r>
            <a:endParaRPr lang="en-US" sz="1800" dirty="0"/>
          </a:p>
        </p:txBody>
      </p:sp>
    </p:spTree>
    <p:extLst>
      <p:ext uri="{BB962C8B-B14F-4D97-AF65-F5344CB8AC3E}">
        <p14:creationId xmlns:p14="http://schemas.microsoft.com/office/powerpoint/2010/main" val="16226162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FA5E3-BA6B-29DE-419E-AF81159AAB9E}"/>
              </a:ext>
            </a:extLst>
          </p:cNvPr>
          <p:cNvSpPr>
            <a:spLocks noGrp="1"/>
          </p:cNvSpPr>
          <p:nvPr>
            <p:ph type="title"/>
          </p:nvPr>
        </p:nvSpPr>
        <p:spPr/>
        <p:txBody>
          <a:bodyPr/>
          <a:lstStyle/>
          <a:p>
            <a:r>
              <a:rPr lang="en-US" dirty="0"/>
              <a:t>Route Analysis - netmask</a:t>
            </a:r>
            <a:br>
              <a:rPr lang="en-US" dirty="0"/>
            </a:br>
            <a:endParaRPr lang="en-US" dirty="0"/>
          </a:p>
        </p:txBody>
      </p:sp>
      <p:sp>
        <p:nvSpPr>
          <p:cNvPr id="3" name="Content Placeholder 2">
            <a:extLst>
              <a:ext uri="{FF2B5EF4-FFF2-40B4-BE49-F238E27FC236}">
                <a16:creationId xmlns:a16="http://schemas.microsoft.com/office/drawing/2014/main" id="{F0D9CBA2-FEC0-9166-27CA-AAEC051F5A1A}"/>
              </a:ext>
            </a:extLst>
          </p:cNvPr>
          <p:cNvSpPr>
            <a:spLocks noGrp="1"/>
          </p:cNvSpPr>
          <p:nvPr>
            <p:ph idx="1"/>
          </p:nvPr>
        </p:nvSpPr>
        <p:spPr/>
        <p:txBody>
          <a:bodyPr/>
          <a:lstStyle/>
          <a:p>
            <a:pPr marL="0" indent="0">
              <a:buNone/>
            </a:pPr>
            <a:r>
              <a:rPr lang="en-GB" sz="2800" dirty="0"/>
              <a:t>This is a tiny program handy if you work with firewalls or routers occasionally (possibly using this as a helper for shell scripts). It can determine the smallest set of network masks to specify a range of hosts. It can also convert between common IP netmask and address formats.</a:t>
            </a:r>
          </a:p>
          <a:p>
            <a:pPr marL="0" indent="0">
              <a:buNone/>
            </a:pPr>
            <a:endParaRPr lang="en-GB" sz="2800" dirty="0"/>
          </a:p>
          <a:p>
            <a:pPr marL="0" indent="0">
              <a:buNone/>
            </a:pPr>
            <a:r>
              <a:rPr lang="en-GB" sz="2800" dirty="0"/>
              <a:t>Installed size: 53 KB</a:t>
            </a:r>
          </a:p>
          <a:p>
            <a:pPr marL="0" indent="0">
              <a:buNone/>
            </a:pPr>
            <a:r>
              <a:rPr lang="en-GB" sz="2800" dirty="0"/>
              <a:t>How to install: </a:t>
            </a:r>
            <a:r>
              <a:rPr lang="en-GB" sz="2800" dirty="0" err="1"/>
              <a:t>sudo</a:t>
            </a:r>
            <a:r>
              <a:rPr lang="en-GB" sz="2800" dirty="0"/>
              <a:t> apt install netmask</a:t>
            </a:r>
            <a:endParaRPr lang="en-US" sz="2800" dirty="0"/>
          </a:p>
        </p:txBody>
      </p:sp>
    </p:spTree>
    <p:extLst>
      <p:ext uri="{BB962C8B-B14F-4D97-AF65-F5344CB8AC3E}">
        <p14:creationId xmlns:p14="http://schemas.microsoft.com/office/powerpoint/2010/main" val="17706194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64FF4-1266-43D6-6496-48C717678E0B}"/>
              </a:ext>
            </a:extLst>
          </p:cNvPr>
          <p:cNvSpPr>
            <a:spLocks noGrp="1"/>
          </p:cNvSpPr>
          <p:nvPr>
            <p:ph type="title"/>
          </p:nvPr>
        </p:nvSpPr>
        <p:spPr/>
        <p:txBody>
          <a:bodyPr/>
          <a:lstStyle/>
          <a:p>
            <a:r>
              <a:rPr lang="en-US" dirty="0"/>
              <a:t>SMB Analysis - enum4linux</a:t>
            </a:r>
            <a:br>
              <a:rPr lang="en-US" dirty="0"/>
            </a:br>
            <a:endParaRPr lang="en-US" dirty="0"/>
          </a:p>
        </p:txBody>
      </p:sp>
      <p:sp>
        <p:nvSpPr>
          <p:cNvPr id="3" name="Content Placeholder 2">
            <a:extLst>
              <a:ext uri="{FF2B5EF4-FFF2-40B4-BE49-F238E27FC236}">
                <a16:creationId xmlns:a16="http://schemas.microsoft.com/office/drawing/2014/main" id="{A2B73F94-ED6C-CD5B-55CB-949F731C55D2}"/>
              </a:ext>
            </a:extLst>
          </p:cNvPr>
          <p:cNvSpPr>
            <a:spLocks noGrp="1"/>
          </p:cNvSpPr>
          <p:nvPr>
            <p:ph idx="1"/>
          </p:nvPr>
        </p:nvSpPr>
        <p:spPr/>
        <p:txBody>
          <a:bodyPr/>
          <a:lstStyle/>
          <a:p>
            <a:pPr marL="0" indent="0">
              <a:buNone/>
            </a:pPr>
            <a:r>
              <a:rPr lang="en-GB" sz="2400" dirty="0"/>
              <a:t>Enum4linux is a tool for enumerating information from Windows and Samba systems. It attempts to offer similar functionality to enum.exe formerly available from www.bindview.com.</a:t>
            </a:r>
          </a:p>
          <a:p>
            <a:pPr marL="0" indent="0">
              <a:buNone/>
            </a:pPr>
            <a:endParaRPr lang="en-GB" sz="2400" dirty="0"/>
          </a:p>
          <a:p>
            <a:pPr marL="0" indent="0">
              <a:buNone/>
            </a:pPr>
            <a:r>
              <a:rPr lang="en-GB" sz="2400" dirty="0"/>
              <a:t>It is written in PERL and is basically a wrapper around the Samba tools </a:t>
            </a:r>
            <a:r>
              <a:rPr lang="en-GB" sz="2400" dirty="0" err="1"/>
              <a:t>smbclient</a:t>
            </a:r>
            <a:r>
              <a:rPr lang="en-GB" sz="2400" dirty="0"/>
              <a:t>, </a:t>
            </a:r>
            <a:r>
              <a:rPr lang="en-GB" sz="2400" dirty="0" err="1"/>
              <a:t>rpclient</a:t>
            </a:r>
            <a:r>
              <a:rPr lang="en-GB" sz="2400" dirty="0"/>
              <a:t>, net and </a:t>
            </a:r>
            <a:r>
              <a:rPr lang="en-GB" sz="2400" dirty="0" err="1"/>
              <a:t>nmblookup</a:t>
            </a:r>
            <a:r>
              <a:rPr lang="en-GB" sz="2400" dirty="0"/>
              <a:t>. The samba package is therefore a dependency.</a:t>
            </a:r>
          </a:p>
          <a:p>
            <a:pPr marL="0" indent="0">
              <a:buNone/>
            </a:pPr>
            <a:endParaRPr lang="en-GB" sz="2400" dirty="0"/>
          </a:p>
          <a:p>
            <a:pPr marL="0" indent="0">
              <a:buNone/>
            </a:pPr>
            <a:r>
              <a:rPr lang="en-GB" sz="2400" dirty="0"/>
              <a:t>Installed size: 58 KB</a:t>
            </a:r>
          </a:p>
          <a:p>
            <a:pPr marL="0" indent="0">
              <a:buNone/>
            </a:pPr>
            <a:r>
              <a:rPr lang="en-GB" sz="2400" dirty="0"/>
              <a:t>How to install: </a:t>
            </a:r>
            <a:r>
              <a:rPr lang="en-GB" sz="2400" dirty="0" err="1"/>
              <a:t>sudo</a:t>
            </a:r>
            <a:r>
              <a:rPr lang="en-GB" sz="2400" dirty="0"/>
              <a:t> apt install enum4linux</a:t>
            </a:r>
          </a:p>
          <a:p>
            <a:pPr marL="0" indent="0">
              <a:buNone/>
            </a:pPr>
            <a:endParaRPr lang="en-US" sz="2400" dirty="0"/>
          </a:p>
        </p:txBody>
      </p:sp>
    </p:spTree>
    <p:extLst>
      <p:ext uri="{BB962C8B-B14F-4D97-AF65-F5344CB8AC3E}">
        <p14:creationId xmlns:p14="http://schemas.microsoft.com/office/powerpoint/2010/main" val="9985312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68776-B23B-1175-60B9-03E44F7799EC}"/>
              </a:ext>
            </a:extLst>
          </p:cNvPr>
          <p:cNvSpPr>
            <a:spLocks noGrp="1"/>
          </p:cNvSpPr>
          <p:nvPr>
            <p:ph type="title"/>
          </p:nvPr>
        </p:nvSpPr>
        <p:spPr/>
        <p:txBody>
          <a:bodyPr/>
          <a:lstStyle/>
          <a:p>
            <a:r>
              <a:rPr lang="en-US" dirty="0"/>
              <a:t>SMB Analysis - </a:t>
            </a:r>
            <a:r>
              <a:rPr lang="en-US" dirty="0" err="1"/>
              <a:t>nbtscan</a:t>
            </a:r>
            <a:br>
              <a:rPr lang="en-US" dirty="0"/>
            </a:br>
            <a:endParaRPr lang="en-US" dirty="0"/>
          </a:p>
        </p:txBody>
      </p:sp>
      <p:sp>
        <p:nvSpPr>
          <p:cNvPr id="3" name="Content Placeholder 2">
            <a:extLst>
              <a:ext uri="{FF2B5EF4-FFF2-40B4-BE49-F238E27FC236}">
                <a16:creationId xmlns:a16="http://schemas.microsoft.com/office/drawing/2014/main" id="{206102D2-35B4-DE1E-2981-7514261472DC}"/>
              </a:ext>
            </a:extLst>
          </p:cNvPr>
          <p:cNvSpPr>
            <a:spLocks noGrp="1"/>
          </p:cNvSpPr>
          <p:nvPr>
            <p:ph idx="1"/>
          </p:nvPr>
        </p:nvSpPr>
        <p:spPr/>
        <p:txBody>
          <a:bodyPr/>
          <a:lstStyle/>
          <a:p>
            <a:pPr marL="0" indent="0">
              <a:buNone/>
            </a:pPr>
            <a:r>
              <a:rPr lang="en-GB" sz="2000" dirty="0" err="1"/>
              <a:t>NBTscan</a:t>
            </a:r>
            <a:r>
              <a:rPr lang="en-GB" sz="2000" dirty="0"/>
              <a:t> is a program for scanning IP networks for NetBIOS name information. It sends NetBIOS status query to each address in supplied range and lists received information in human readable form. For each responded host it lists IP address, NetBIOS computer name, logged-in user name and MAC address (such as Ethernet).</a:t>
            </a:r>
          </a:p>
          <a:p>
            <a:pPr marL="0" indent="0">
              <a:buNone/>
            </a:pPr>
            <a:endParaRPr lang="en-GB" sz="2000" dirty="0"/>
          </a:p>
          <a:p>
            <a:pPr marL="0" indent="0">
              <a:buNone/>
            </a:pPr>
            <a:r>
              <a:rPr lang="en-GB" sz="2000" dirty="0"/>
              <a:t>This program is useful for security checks, network discovery and forensics investigations.</a:t>
            </a:r>
          </a:p>
          <a:p>
            <a:pPr marL="0" indent="0">
              <a:buNone/>
            </a:pPr>
            <a:endParaRPr lang="en-GB" sz="2000" dirty="0"/>
          </a:p>
          <a:p>
            <a:pPr marL="0" indent="0">
              <a:buNone/>
            </a:pPr>
            <a:r>
              <a:rPr lang="en-GB" sz="2000" dirty="0"/>
              <a:t>Installed size: 57 KB</a:t>
            </a:r>
          </a:p>
          <a:p>
            <a:pPr marL="0" indent="0">
              <a:buNone/>
            </a:pPr>
            <a:r>
              <a:rPr lang="en-GB" sz="2000" dirty="0"/>
              <a:t>How to install: </a:t>
            </a:r>
            <a:r>
              <a:rPr lang="en-GB" sz="2000" dirty="0" err="1"/>
              <a:t>sudo</a:t>
            </a:r>
            <a:r>
              <a:rPr lang="en-GB" sz="2000" dirty="0"/>
              <a:t> apt install </a:t>
            </a:r>
            <a:r>
              <a:rPr lang="en-GB" sz="2000" dirty="0" err="1"/>
              <a:t>nbtscan</a:t>
            </a:r>
            <a:endParaRPr lang="en-US" sz="2000" dirty="0"/>
          </a:p>
        </p:txBody>
      </p:sp>
    </p:spTree>
    <p:extLst>
      <p:ext uri="{BB962C8B-B14F-4D97-AF65-F5344CB8AC3E}">
        <p14:creationId xmlns:p14="http://schemas.microsoft.com/office/powerpoint/2010/main" val="6356365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18D3B-CBD0-C162-2710-04C48E17743A}"/>
              </a:ext>
            </a:extLst>
          </p:cNvPr>
          <p:cNvSpPr>
            <a:spLocks noGrp="1"/>
          </p:cNvSpPr>
          <p:nvPr>
            <p:ph type="title"/>
          </p:nvPr>
        </p:nvSpPr>
        <p:spPr/>
        <p:txBody>
          <a:bodyPr/>
          <a:lstStyle/>
          <a:p>
            <a:r>
              <a:rPr lang="en-US" dirty="0"/>
              <a:t>SMB Analysis - </a:t>
            </a:r>
            <a:r>
              <a:rPr lang="en-US" dirty="0" err="1"/>
              <a:t>smbmap</a:t>
            </a:r>
            <a:endParaRPr lang="en-US" dirty="0"/>
          </a:p>
        </p:txBody>
      </p:sp>
      <p:sp>
        <p:nvSpPr>
          <p:cNvPr id="3" name="Content Placeholder 2">
            <a:extLst>
              <a:ext uri="{FF2B5EF4-FFF2-40B4-BE49-F238E27FC236}">
                <a16:creationId xmlns:a16="http://schemas.microsoft.com/office/drawing/2014/main" id="{E8AC5AE5-AAFD-B387-3BA1-A4BEB7988EF8}"/>
              </a:ext>
            </a:extLst>
          </p:cNvPr>
          <p:cNvSpPr>
            <a:spLocks noGrp="1"/>
          </p:cNvSpPr>
          <p:nvPr>
            <p:ph idx="1"/>
          </p:nvPr>
        </p:nvSpPr>
        <p:spPr/>
        <p:txBody>
          <a:bodyPr/>
          <a:lstStyle/>
          <a:p>
            <a:pPr marL="0" indent="0">
              <a:buNone/>
            </a:pPr>
            <a:r>
              <a:rPr lang="en-GB" sz="2000" dirty="0" err="1"/>
              <a:t>SMBMap</a:t>
            </a:r>
            <a:r>
              <a:rPr lang="en-GB" sz="2000" dirty="0"/>
              <a:t> allows users to enumerate samba share drives across an entire domain. List share drives, drive permissions, share contents, upload/download functionality, file name auto-download pattern matching, and even execute remote commands. This tool was designed with pen testing in mind, and is intended to simplify searching for potentially sensitive data across large networks. Features: Pass-the-Hash Support File upload/download/delete Permission enumeration (writable share, meet Metasploit) Remote Command Execution </a:t>
            </a:r>
            <a:r>
              <a:rPr lang="en-GB" sz="2000" dirty="0" err="1"/>
              <a:t>Distrubted</a:t>
            </a:r>
            <a:r>
              <a:rPr lang="en-GB" sz="2000" dirty="0"/>
              <a:t> file content searching (beta!) File name matching (with an auto </a:t>
            </a:r>
            <a:r>
              <a:rPr lang="en-GB" sz="2000" dirty="0" err="1"/>
              <a:t>downoad</a:t>
            </a:r>
            <a:r>
              <a:rPr lang="en-GB" sz="2000" dirty="0"/>
              <a:t> capability) Host file parser supports IPs, host names, and CIDR SMB </a:t>
            </a:r>
            <a:r>
              <a:rPr lang="en-GB" sz="2000" dirty="0" err="1"/>
              <a:t>sigining</a:t>
            </a:r>
            <a:r>
              <a:rPr lang="en-GB" sz="2000" dirty="0"/>
              <a:t> detection Server version output Kerberos support! (super beta)</a:t>
            </a:r>
          </a:p>
          <a:p>
            <a:pPr marL="0" indent="0">
              <a:buNone/>
            </a:pPr>
            <a:endParaRPr lang="en-GB" sz="2000" dirty="0"/>
          </a:p>
          <a:p>
            <a:pPr marL="0" indent="0">
              <a:buNone/>
            </a:pPr>
            <a:r>
              <a:rPr lang="en-GB" sz="2000" dirty="0"/>
              <a:t>Installed size: 134 KB</a:t>
            </a:r>
          </a:p>
          <a:p>
            <a:pPr marL="0" indent="0">
              <a:buNone/>
            </a:pPr>
            <a:r>
              <a:rPr lang="en-GB" sz="2000" dirty="0"/>
              <a:t>How to install: </a:t>
            </a:r>
            <a:r>
              <a:rPr lang="en-GB" sz="2000" dirty="0" err="1"/>
              <a:t>sudo</a:t>
            </a:r>
            <a:r>
              <a:rPr lang="en-GB" sz="2000" dirty="0"/>
              <a:t> apt install </a:t>
            </a:r>
            <a:r>
              <a:rPr lang="en-GB" sz="2000" dirty="0" err="1"/>
              <a:t>smbmap</a:t>
            </a:r>
            <a:endParaRPr lang="en-US" sz="2000" dirty="0"/>
          </a:p>
        </p:txBody>
      </p:sp>
    </p:spTree>
    <p:extLst>
      <p:ext uri="{BB962C8B-B14F-4D97-AF65-F5344CB8AC3E}">
        <p14:creationId xmlns:p14="http://schemas.microsoft.com/office/powerpoint/2010/main" val="3986031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73BB7-B820-1718-6000-1BC61F694E4B}"/>
              </a:ext>
            </a:extLst>
          </p:cNvPr>
          <p:cNvSpPr>
            <a:spLocks noGrp="1"/>
          </p:cNvSpPr>
          <p:nvPr>
            <p:ph type="title"/>
          </p:nvPr>
        </p:nvSpPr>
        <p:spPr/>
        <p:txBody>
          <a:bodyPr/>
          <a:lstStyle/>
          <a:p>
            <a:r>
              <a:rPr lang="en-US" sz="4000" dirty="0"/>
              <a:t>SMTP Analysis - smtp-user-</a:t>
            </a:r>
            <a:r>
              <a:rPr lang="en-US" sz="4000" dirty="0" err="1"/>
              <a:t>enum</a:t>
            </a:r>
            <a:br>
              <a:rPr lang="en-US" sz="4000" dirty="0"/>
            </a:br>
            <a:endParaRPr lang="en-US" sz="4000" dirty="0"/>
          </a:p>
        </p:txBody>
      </p:sp>
      <p:sp>
        <p:nvSpPr>
          <p:cNvPr id="3" name="Content Placeholder 2">
            <a:extLst>
              <a:ext uri="{FF2B5EF4-FFF2-40B4-BE49-F238E27FC236}">
                <a16:creationId xmlns:a16="http://schemas.microsoft.com/office/drawing/2014/main" id="{EC509882-DC68-686C-0FA9-754B4EBE0CFC}"/>
              </a:ext>
            </a:extLst>
          </p:cNvPr>
          <p:cNvSpPr>
            <a:spLocks noGrp="1"/>
          </p:cNvSpPr>
          <p:nvPr>
            <p:ph idx="1"/>
          </p:nvPr>
        </p:nvSpPr>
        <p:spPr/>
        <p:txBody>
          <a:bodyPr/>
          <a:lstStyle/>
          <a:p>
            <a:pPr marL="0" indent="0">
              <a:buNone/>
            </a:pPr>
            <a:r>
              <a:rPr lang="en-GB" sz="2400" dirty="0"/>
              <a:t>Username guessing tool primarily for use against the default Solaris SMTP service. Can use either EXPN, VRFY or RCPT TO.</a:t>
            </a:r>
          </a:p>
          <a:p>
            <a:pPr marL="0" indent="0">
              <a:buNone/>
            </a:pPr>
            <a:endParaRPr lang="en-GB" sz="2400" dirty="0"/>
          </a:p>
          <a:p>
            <a:pPr marL="0" indent="0">
              <a:buNone/>
            </a:pPr>
            <a:r>
              <a:rPr lang="en-GB" sz="2400" dirty="0"/>
              <a:t>Installed size: 98 KB</a:t>
            </a:r>
          </a:p>
          <a:p>
            <a:pPr marL="0" indent="0">
              <a:buNone/>
            </a:pPr>
            <a:r>
              <a:rPr lang="en-GB" sz="2400" dirty="0"/>
              <a:t>How to install: </a:t>
            </a:r>
            <a:r>
              <a:rPr lang="en-GB" sz="2400" dirty="0" err="1"/>
              <a:t>sudo</a:t>
            </a:r>
            <a:r>
              <a:rPr lang="en-GB" sz="2400" dirty="0"/>
              <a:t> apt install smtp-user-</a:t>
            </a:r>
            <a:r>
              <a:rPr lang="en-GB" sz="2400" dirty="0" err="1"/>
              <a:t>enum</a:t>
            </a:r>
            <a:endParaRPr lang="en-US" sz="2400" dirty="0"/>
          </a:p>
        </p:txBody>
      </p:sp>
    </p:spTree>
    <p:extLst>
      <p:ext uri="{BB962C8B-B14F-4D97-AF65-F5344CB8AC3E}">
        <p14:creationId xmlns:p14="http://schemas.microsoft.com/office/powerpoint/2010/main" val="16362942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C8A99-3905-FEFD-62E0-D44CD02FDFB2}"/>
              </a:ext>
            </a:extLst>
          </p:cNvPr>
          <p:cNvSpPr>
            <a:spLocks noGrp="1"/>
          </p:cNvSpPr>
          <p:nvPr>
            <p:ph type="title"/>
          </p:nvPr>
        </p:nvSpPr>
        <p:spPr/>
        <p:txBody>
          <a:bodyPr/>
          <a:lstStyle/>
          <a:p>
            <a:r>
              <a:rPr lang="en-US" sz="4000" dirty="0"/>
              <a:t>SMTP Analysis - </a:t>
            </a:r>
            <a:r>
              <a:rPr lang="en-US" sz="4000" dirty="0" err="1"/>
              <a:t>swaks</a:t>
            </a:r>
            <a:br>
              <a:rPr lang="en-US" sz="4000" dirty="0"/>
            </a:br>
            <a:endParaRPr lang="en-US" sz="4000" dirty="0"/>
          </a:p>
        </p:txBody>
      </p:sp>
      <p:sp>
        <p:nvSpPr>
          <p:cNvPr id="3" name="Content Placeholder 2">
            <a:extLst>
              <a:ext uri="{FF2B5EF4-FFF2-40B4-BE49-F238E27FC236}">
                <a16:creationId xmlns:a16="http://schemas.microsoft.com/office/drawing/2014/main" id="{7145F039-023B-C03C-C3E1-3E302F518E85}"/>
              </a:ext>
            </a:extLst>
          </p:cNvPr>
          <p:cNvSpPr>
            <a:spLocks noGrp="1"/>
          </p:cNvSpPr>
          <p:nvPr>
            <p:ph idx="1"/>
          </p:nvPr>
        </p:nvSpPr>
        <p:spPr>
          <a:xfrm>
            <a:off x="457200" y="1600200"/>
            <a:ext cx="8229600" cy="4781128"/>
          </a:xfrm>
        </p:spPr>
        <p:txBody>
          <a:bodyPr/>
          <a:lstStyle/>
          <a:p>
            <a:pPr marL="0" indent="0">
              <a:buNone/>
            </a:pPr>
            <a:r>
              <a:rPr lang="en-GB" sz="2400" dirty="0" err="1"/>
              <a:t>swaks</a:t>
            </a:r>
            <a:r>
              <a:rPr lang="en-GB" sz="2400" dirty="0"/>
              <a:t> (Swiss Army Knife SMTP) is a command-line tool written in Perl for testing SMTP setups; it supports STARTTLS and SMTP AUTH (PLAIN, LOGIN, CRAM-MD5, SPA, and DIGEST-MD5). </a:t>
            </a:r>
            <a:r>
              <a:rPr lang="en-GB" sz="2400" dirty="0" err="1"/>
              <a:t>swaks</a:t>
            </a:r>
            <a:r>
              <a:rPr lang="en-GB" sz="2400" dirty="0"/>
              <a:t> allows one to stop the SMTP dialog at any stage, </a:t>
            </a:r>
            <a:r>
              <a:rPr lang="en-GB" sz="2400" dirty="0" err="1"/>
              <a:t>e.g</a:t>
            </a:r>
            <a:r>
              <a:rPr lang="en-GB" sz="2400" dirty="0"/>
              <a:t> to check RCPT TO: without actually sending a mail.</a:t>
            </a:r>
          </a:p>
          <a:p>
            <a:pPr marL="0" indent="0">
              <a:buNone/>
            </a:pPr>
            <a:endParaRPr lang="en-GB" sz="2400" dirty="0"/>
          </a:p>
          <a:p>
            <a:pPr marL="0" indent="0">
              <a:buNone/>
            </a:pPr>
            <a:r>
              <a:rPr lang="en-GB" sz="2400" dirty="0"/>
              <a:t>If you are spending too much time iterating “telnet </a:t>
            </a:r>
            <a:r>
              <a:rPr lang="en-GB" sz="2400" dirty="0" err="1"/>
              <a:t>foo.example</a:t>
            </a:r>
            <a:r>
              <a:rPr lang="en-GB" sz="2400" dirty="0"/>
              <a:t> 25” </a:t>
            </a:r>
            <a:r>
              <a:rPr lang="en-GB" sz="2400" dirty="0" err="1"/>
              <a:t>swaks</a:t>
            </a:r>
            <a:r>
              <a:rPr lang="en-GB" sz="2400" dirty="0"/>
              <a:t> is for you.</a:t>
            </a:r>
          </a:p>
          <a:p>
            <a:pPr marL="0" indent="0">
              <a:buNone/>
            </a:pPr>
            <a:endParaRPr lang="en-GB" sz="2400" dirty="0"/>
          </a:p>
          <a:p>
            <a:pPr marL="0" indent="0">
              <a:buNone/>
            </a:pPr>
            <a:r>
              <a:rPr lang="en-GB" sz="2400" dirty="0"/>
              <a:t>Installed size: 313 KB</a:t>
            </a:r>
          </a:p>
          <a:p>
            <a:pPr marL="0" indent="0">
              <a:buNone/>
            </a:pPr>
            <a:r>
              <a:rPr lang="en-GB" sz="2400" dirty="0"/>
              <a:t>How to install: </a:t>
            </a:r>
            <a:r>
              <a:rPr lang="en-GB" sz="2400" dirty="0" err="1"/>
              <a:t>sudo</a:t>
            </a:r>
            <a:r>
              <a:rPr lang="en-GB" sz="2400" dirty="0"/>
              <a:t> apt install </a:t>
            </a:r>
            <a:r>
              <a:rPr lang="en-GB" sz="2400" dirty="0" err="1"/>
              <a:t>swaks</a:t>
            </a:r>
            <a:endParaRPr lang="en-US" sz="2400" dirty="0"/>
          </a:p>
        </p:txBody>
      </p:sp>
    </p:spTree>
    <p:extLst>
      <p:ext uri="{BB962C8B-B14F-4D97-AF65-F5344CB8AC3E}">
        <p14:creationId xmlns:p14="http://schemas.microsoft.com/office/powerpoint/2010/main" val="9701981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55B51-2E9A-C9F8-1719-9512475DEB0D}"/>
              </a:ext>
            </a:extLst>
          </p:cNvPr>
          <p:cNvSpPr>
            <a:spLocks noGrp="1"/>
          </p:cNvSpPr>
          <p:nvPr>
            <p:ph type="title"/>
          </p:nvPr>
        </p:nvSpPr>
        <p:spPr/>
        <p:txBody>
          <a:bodyPr/>
          <a:lstStyle/>
          <a:p>
            <a:r>
              <a:rPr lang="en-US" dirty="0"/>
              <a:t>SNMP Analysis - </a:t>
            </a:r>
            <a:r>
              <a:rPr lang="en-US" dirty="0" err="1"/>
              <a:t>onesixtyone</a:t>
            </a:r>
            <a:br>
              <a:rPr lang="en-US" dirty="0"/>
            </a:br>
            <a:endParaRPr lang="en-US" dirty="0"/>
          </a:p>
        </p:txBody>
      </p:sp>
      <p:sp>
        <p:nvSpPr>
          <p:cNvPr id="3" name="Content Placeholder 2">
            <a:extLst>
              <a:ext uri="{FF2B5EF4-FFF2-40B4-BE49-F238E27FC236}">
                <a16:creationId xmlns:a16="http://schemas.microsoft.com/office/drawing/2014/main" id="{A5E821B8-9824-0312-0620-E0AF5EB39806}"/>
              </a:ext>
            </a:extLst>
          </p:cNvPr>
          <p:cNvSpPr>
            <a:spLocks noGrp="1"/>
          </p:cNvSpPr>
          <p:nvPr>
            <p:ph idx="1"/>
          </p:nvPr>
        </p:nvSpPr>
        <p:spPr/>
        <p:txBody>
          <a:bodyPr/>
          <a:lstStyle/>
          <a:p>
            <a:pPr marL="0" indent="0">
              <a:buNone/>
            </a:pPr>
            <a:r>
              <a:rPr lang="en-GB" sz="2000" dirty="0" err="1"/>
              <a:t>onesixtyone</a:t>
            </a:r>
            <a:r>
              <a:rPr lang="en-GB" sz="2000" dirty="0"/>
              <a:t> is a simple SNMP scanner which sends SNMP requests for the </a:t>
            </a:r>
            <a:r>
              <a:rPr lang="en-GB" sz="2000" dirty="0" err="1"/>
              <a:t>sysDescr</a:t>
            </a:r>
            <a:r>
              <a:rPr lang="en-GB" sz="2000" dirty="0"/>
              <a:t> value asynchronously with user-adjustable sending times and then logs the responses which gives the description of the software running on the device.</a:t>
            </a:r>
          </a:p>
          <a:p>
            <a:pPr marL="0" indent="0">
              <a:buNone/>
            </a:pPr>
            <a:endParaRPr lang="en-GB" sz="2000" dirty="0"/>
          </a:p>
          <a:p>
            <a:pPr marL="0" indent="0">
              <a:buNone/>
            </a:pPr>
            <a:r>
              <a:rPr lang="en-GB" sz="2000" dirty="0"/>
              <a:t>Running </a:t>
            </a:r>
            <a:r>
              <a:rPr lang="en-GB" sz="2000" dirty="0" err="1"/>
              <a:t>onesixtyone</a:t>
            </a:r>
            <a:r>
              <a:rPr lang="en-GB" sz="2000" dirty="0"/>
              <a:t> on a class B network (switched 100Mbs with 1Gbs backbone) with -w 10 gives a performance of 3 seconds per class C, with no dropped packets, and all 65536 IP addresses were scanned in less than 13 minutes.</a:t>
            </a:r>
          </a:p>
          <a:p>
            <a:pPr marL="0" indent="0">
              <a:buNone/>
            </a:pPr>
            <a:endParaRPr lang="en-GB" sz="2000" dirty="0"/>
          </a:p>
          <a:p>
            <a:pPr marL="0" indent="0">
              <a:buNone/>
            </a:pPr>
            <a:r>
              <a:rPr lang="en-GB" sz="2000" dirty="0"/>
              <a:t>Installed size: 177 KB</a:t>
            </a:r>
          </a:p>
          <a:p>
            <a:pPr marL="0" indent="0">
              <a:buNone/>
            </a:pPr>
            <a:r>
              <a:rPr lang="en-GB" sz="2000" dirty="0"/>
              <a:t>How to install: </a:t>
            </a:r>
            <a:r>
              <a:rPr lang="en-GB" sz="2000" dirty="0" err="1"/>
              <a:t>sudo</a:t>
            </a:r>
            <a:r>
              <a:rPr lang="en-GB" sz="2000" dirty="0"/>
              <a:t> apt install </a:t>
            </a:r>
            <a:r>
              <a:rPr lang="en-GB" sz="2000" dirty="0" err="1"/>
              <a:t>onesixtyone</a:t>
            </a:r>
            <a:endParaRPr lang="en-US" sz="2000" dirty="0"/>
          </a:p>
        </p:txBody>
      </p:sp>
    </p:spTree>
    <p:extLst>
      <p:ext uri="{BB962C8B-B14F-4D97-AF65-F5344CB8AC3E}">
        <p14:creationId xmlns:p14="http://schemas.microsoft.com/office/powerpoint/2010/main" val="3314661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a:solidFill>
                  <a:schemeClr val="tx1"/>
                </a:solidFill>
              </a:rPr>
              <a:t>DNS analysis - </a:t>
            </a:r>
            <a:r>
              <a:rPr lang="en-US" altLang="en-US" dirty="0" err="1">
                <a:solidFill>
                  <a:schemeClr val="tx1"/>
                </a:solidFill>
              </a:rPr>
              <a:t>dnsmap</a:t>
            </a: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a:xfrm>
            <a:off x="457200" y="1174964"/>
            <a:ext cx="8363272" cy="5350380"/>
          </a:xfrm>
        </p:spPr>
        <p:txBody>
          <a:bodyPr/>
          <a:lstStyle/>
          <a:p>
            <a:pPr marL="0" indent="0">
              <a:buNone/>
            </a:pPr>
            <a:r>
              <a:rPr lang="en-GB" altLang="en-US" sz="1050" dirty="0" err="1"/>
              <a:t>dnsmap</a:t>
            </a:r>
            <a:r>
              <a:rPr lang="en-GB" altLang="en-US" sz="1050" dirty="0"/>
              <a:t> scans a domain for common subdomains using a built-in or an external wordlist (if specified using -w option). The internal wordlist has around 1000 words in English and Spanish as ns1, firewall </a:t>
            </a:r>
            <a:r>
              <a:rPr lang="en-GB" altLang="en-US" sz="1050" dirty="0" err="1"/>
              <a:t>servicios</a:t>
            </a:r>
            <a:r>
              <a:rPr lang="en-GB" altLang="en-US" sz="1050" dirty="0"/>
              <a:t> and smtp. So will be possible search for smtp.example.com inside example.com automatically. Results can be saved in CSV and human-readable format for further processing. </a:t>
            </a:r>
            <a:r>
              <a:rPr lang="en-GB" altLang="en-US" sz="1050" dirty="0" err="1"/>
              <a:t>dnsmap</a:t>
            </a:r>
            <a:r>
              <a:rPr lang="en-GB" altLang="en-US" sz="1050" dirty="0"/>
              <a:t> does NOT require root privileges to be run, and should NOT be run with such privileges for security reasons.</a:t>
            </a:r>
          </a:p>
          <a:p>
            <a:endParaRPr lang="en-GB" altLang="en-US" sz="1050" dirty="0"/>
          </a:p>
          <a:p>
            <a:pPr marL="0" indent="0">
              <a:buNone/>
            </a:pPr>
            <a:r>
              <a:rPr lang="en-GB" altLang="en-US" sz="1050" dirty="0" err="1"/>
              <a:t>dnsmap</a:t>
            </a:r>
            <a:r>
              <a:rPr lang="en-GB" altLang="en-US" sz="1050" dirty="0"/>
              <a:t> is mainly meant to be used by </a:t>
            </a:r>
            <a:r>
              <a:rPr lang="en-GB" altLang="en-US" sz="1050" dirty="0" err="1"/>
              <a:t>pentesters</a:t>
            </a:r>
            <a:r>
              <a:rPr lang="en-GB" altLang="en-US" sz="1050" dirty="0"/>
              <a:t> during the information gathering/enumeration phase of infrastructure security assessments. During the enumeration stage, the security consultant would typically discover the target company’s IP netblocks, domain names, phone numbers, etc.</a:t>
            </a:r>
          </a:p>
          <a:p>
            <a:endParaRPr lang="en-GB" altLang="en-US" sz="1050" dirty="0"/>
          </a:p>
          <a:p>
            <a:pPr marL="0" indent="0">
              <a:buNone/>
            </a:pPr>
            <a:r>
              <a:rPr lang="en-GB" altLang="en-US" sz="1050" dirty="0"/>
              <a:t>Subdomain brute-forcing is another technique that should be used in the enumeration stage, as it’s especially useful when other domain enumeration techniques such as zone transfers don’t work (I rarely see zone transfers being publicly allowed these days by the way).</a:t>
            </a:r>
          </a:p>
          <a:p>
            <a:endParaRPr lang="en-GB" altLang="en-US" sz="1050" dirty="0"/>
          </a:p>
          <a:p>
            <a:pPr marL="0" indent="0">
              <a:buNone/>
            </a:pPr>
            <a:r>
              <a:rPr lang="en-GB" altLang="en-US" sz="1050" dirty="0"/>
              <a:t>Fun things that can happen:</a:t>
            </a:r>
          </a:p>
          <a:p>
            <a:endParaRPr lang="en-GB" altLang="en-US" sz="1050" dirty="0"/>
          </a:p>
          <a:p>
            <a:r>
              <a:rPr lang="en-GB" altLang="en-US" sz="1050" dirty="0"/>
              <a:t>Finding interesting remote access servers (e.g.: https:://extranet.example.com).</a:t>
            </a:r>
          </a:p>
          <a:p>
            <a:r>
              <a:rPr lang="en-GB" altLang="en-US" sz="1050" dirty="0"/>
              <a:t>Finding badly configured and/or unpatched servers (e.g.: test.example.com).</a:t>
            </a:r>
          </a:p>
          <a:p>
            <a:r>
              <a:rPr lang="en-GB" altLang="en-US" sz="1050" dirty="0"/>
              <a:t>Finding new domain names which will allow you to map non-obvious/hard-to-find netblocks of your target organization (registry lookups - aka </a:t>
            </a:r>
            <a:r>
              <a:rPr lang="en-GB" altLang="en-US" sz="1050" dirty="0" err="1"/>
              <a:t>whois</a:t>
            </a:r>
            <a:r>
              <a:rPr lang="en-GB" altLang="en-US" sz="1050" dirty="0"/>
              <a:t> is your friend).</a:t>
            </a:r>
          </a:p>
          <a:p>
            <a:r>
              <a:rPr lang="en-GB" altLang="en-US" sz="1050" dirty="0"/>
              <a:t>Sometimes you find that some </a:t>
            </a:r>
            <a:r>
              <a:rPr lang="en-GB" altLang="en-US" sz="1050" dirty="0" err="1"/>
              <a:t>bruteforced</a:t>
            </a:r>
            <a:r>
              <a:rPr lang="en-GB" altLang="en-US" sz="1050" dirty="0"/>
              <a:t> subdomains resolve to internal IP addresses (RFC 1918). This is great as sometimes they are real up-to-date “A” records which means that it is possible to enumerate internal servers of a target organization from the Internet by only using standard DNS resolving (as opposed to zone transfers for instance).</a:t>
            </a:r>
          </a:p>
          <a:p>
            <a:r>
              <a:rPr lang="en-GB" altLang="en-US" sz="1050" dirty="0"/>
              <a:t>Discover embedded devices configured using Dynamic DNS services (e.g.: IP Cameras). This method is an alternative to finding devices via Google hacking techniques.</a:t>
            </a:r>
          </a:p>
          <a:p>
            <a:r>
              <a:rPr lang="en-GB" altLang="en-US" sz="1050" dirty="0"/>
              <a:t>This package provides two possible commands: </a:t>
            </a:r>
            <a:r>
              <a:rPr lang="en-GB" altLang="en-US" sz="1050" dirty="0" err="1"/>
              <a:t>dnsmap</a:t>
            </a:r>
            <a:r>
              <a:rPr lang="en-GB" altLang="en-US" sz="1050" dirty="0"/>
              <a:t> and </a:t>
            </a:r>
            <a:r>
              <a:rPr lang="en-GB" altLang="en-US" sz="1050" dirty="0" err="1"/>
              <a:t>dnsmap</a:t>
            </a:r>
            <a:r>
              <a:rPr lang="en-GB" altLang="en-US" sz="1050" dirty="0"/>
              <a:t>-bulk.</a:t>
            </a:r>
          </a:p>
          <a:p>
            <a:endParaRPr lang="en-GB" altLang="en-US" sz="1050" dirty="0"/>
          </a:p>
          <a:p>
            <a:r>
              <a:rPr lang="en-GB" altLang="en-US" sz="1050" dirty="0"/>
              <a:t>This program is useful for </a:t>
            </a:r>
            <a:r>
              <a:rPr lang="en-GB" altLang="en-US" sz="1050" dirty="0" err="1"/>
              <a:t>pentesters</a:t>
            </a:r>
            <a:r>
              <a:rPr lang="en-GB" altLang="en-US" sz="1050" dirty="0"/>
              <a:t>, ethical hackers and forensics experts. It also can be used for security tests.</a:t>
            </a:r>
          </a:p>
          <a:p>
            <a:endParaRPr lang="en-GB" altLang="en-US" sz="1050" dirty="0"/>
          </a:p>
          <a:p>
            <a:r>
              <a:rPr lang="en-GB" altLang="en-US" sz="1050" dirty="0"/>
              <a:t>Installed size: 256 KB</a:t>
            </a:r>
          </a:p>
          <a:p>
            <a:r>
              <a:rPr lang="en-GB" altLang="en-US" sz="1050" dirty="0"/>
              <a:t>How to install: </a:t>
            </a:r>
            <a:r>
              <a:rPr lang="en-GB" altLang="en-US" sz="1050" dirty="0" err="1"/>
              <a:t>sudo</a:t>
            </a:r>
            <a:r>
              <a:rPr lang="en-GB" altLang="en-US" sz="1050" dirty="0"/>
              <a:t> apt install </a:t>
            </a:r>
            <a:r>
              <a:rPr lang="en-GB" altLang="en-US" sz="1050" dirty="0" err="1"/>
              <a:t>dnsmap</a:t>
            </a:r>
            <a:endParaRPr lang="en-US" altLang="en-US" sz="1050" dirty="0"/>
          </a:p>
        </p:txBody>
      </p:sp>
    </p:spTree>
    <p:extLst>
      <p:ext uri="{BB962C8B-B14F-4D97-AF65-F5344CB8AC3E}">
        <p14:creationId xmlns:p14="http://schemas.microsoft.com/office/powerpoint/2010/main" val="32516284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4FFC9-1672-4717-E3A1-5669B6DBC9A0}"/>
              </a:ext>
            </a:extLst>
          </p:cNvPr>
          <p:cNvSpPr>
            <a:spLocks noGrp="1"/>
          </p:cNvSpPr>
          <p:nvPr>
            <p:ph type="title"/>
          </p:nvPr>
        </p:nvSpPr>
        <p:spPr/>
        <p:txBody>
          <a:bodyPr/>
          <a:lstStyle/>
          <a:p>
            <a:r>
              <a:rPr lang="en-US" dirty="0"/>
              <a:t>SSL Analysis - </a:t>
            </a:r>
            <a:r>
              <a:rPr lang="en-US" dirty="0" err="1"/>
              <a:t>ssldump</a:t>
            </a:r>
            <a:endParaRPr lang="en-US" dirty="0"/>
          </a:p>
        </p:txBody>
      </p:sp>
      <p:sp>
        <p:nvSpPr>
          <p:cNvPr id="3" name="Content Placeholder 2">
            <a:extLst>
              <a:ext uri="{FF2B5EF4-FFF2-40B4-BE49-F238E27FC236}">
                <a16:creationId xmlns:a16="http://schemas.microsoft.com/office/drawing/2014/main" id="{801C66FC-226A-8E12-5952-6BDE2D25BB06}"/>
              </a:ext>
            </a:extLst>
          </p:cNvPr>
          <p:cNvSpPr>
            <a:spLocks noGrp="1"/>
          </p:cNvSpPr>
          <p:nvPr>
            <p:ph idx="1"/>
          </p:nvPr>
        </p:nvSpPr>
        <p:spPr/>
        <p:txBody>
          <a:bodyPr/>
          <a:lstStyle/>
          <a:p>
            <a:pPr marL="0" indent="0">
              <a:buNone/>
            </a:pPr>
            <a:r>
              <a:rPr lang="en-GB" sz="2000" dirty="0"/>
              <a:t>This program will dump the traffic on a network and </a:t>
            </a:r>
            <a:r>
              <a:rPr lang="en-GB" sz="2000" dirty="0" err="1"/>
              <a:t>analyze</a:t>
            </a:r>
            <a:r>
              <a:rPr lang="en-GB" sz="2000" dirty="0"/>
              <a:t> it for SSLv3/TLS network traffic, typically used to secure TCP connections. When it identifies this traffic, it decodes the results. When provided with the appropriate keying material, it will also decrypt the connections and display the application data traffic.</a:t>
            </a:r>
          </a:p>
          <a:p>
            <a:pPr marL="0" indent="0">
              <a:buNone/>
            </a:pPr>
            <a:endParaRPr lang="en-GB" sz="2000" dirty="0"/>
          </a:p>
          <a:p>
            <a:pPr marL="0" indent="0">
              <a:buNone/>
            </a:pPr>
            <a:r>
              <a:rPr lang="en-GB" sz="2000" dirty="0" err="1"/>
              <a:t>ssldump</a:t>
            </a:r>
            <a:r>
              <a:rPr lang="en-GB" sz="2000" dirty="0"/>
              <a:t> is based on </a:t>
            </a:r>
            <a:r>
              <a:rPr lang="en-GB" sz="2000" dirty="0" err="1"/>
              <a:t>tcpdump</a:t>
            </a:r>
            <a:r>
              <a:rPr lang="en-GB" sz="2000" dirty="0"/>
              <a:t>, a network monitoring and data acquisition tool.</a:t>
            </a:r>
          </a:p>
          <a:p>
            <a:pPr marL="0" indent="0">
              <a:buNone/>
            </a:pPr>
            <a:endParaRPr lang="en-GB" sz="2000" dirty="0"/>
          </a:p>
          <a:p>
            <a:pPr marL="0" indent="0">
              <a:buNone/>
            </a:pPr>
            <a:r>
              <a:rPr lang="en-GB" sz="2000" dirty="0"/>
              <a:t>Installed size: 195 KB</a:t>
            </a:r>
          </a:p>
          <a:p>
            <a:pPr marL="0" indent="0">
              <a:buNone/>
            </a:pPr>
            <a:r>
              <a:rPr lang="en-GB" sz="2000" dirty="0"/>
              <a:t>How to install: </a:t>
            </a:r>
            <a:r>
              <a:rPr lang="en-GB" sz="2000" dirty="0" err="1"/>
              <a:t>sudo</a:t>
            </a:r>
            <a:r>
              <a:rPr lang="en-GB" sz="2000" dirty="0"/>
              <a:t> apt install </a:t>
            </a:r>
            <a:r>
              <a:rPr lang="en-GB" sz="2000" dirty="0" err="1"/>
              <a:t>ssldump</a:t>
            </a:r>
            <a:endParaRPr lang="en-US" sz="2000" dirty="0"/>
          </a:p>
        </p:txBody>
      </p:sp>
    </p:spTree>
    <p:extLst>
      <p:ext uri="{BB962C8B-B14F-4D97-AF65-F5344CB8AC3E}">
        <p14:creationId xmlns:p14="http://schemas.microsoft.com/office/powerpoint/2010/main" val="31857253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93A87-0BCE-799A-6A3B-F49CB5A3588D}"/>
              </a:ext>
            </a:extLst>
          </p:cNvPr>
          <p:cNvSpPr>
            <a:spLocks noGrp="1"/>
          </p:cNvSpPr>
          <p:nvPr>
            <p:ph type="title"/>
          </p:nvPr>
        </p:nvSpPr>
        <p:spPr/>
        <p:txBody>
          <a:bodyPr/>
          <a:lstStyle/>
          <a:p>
            <a:r>
              <a:rPr lang="en-US" dirty="0"/>
              <a:t>SSL Analysis - </a:t>
            </a:r>
            <a:r>
              <a:rPr lang="en-US" dirty="0" err="1"/>
              <a:t>sslh</a:t>
            </a:r>
            <a:endParaRPr lang="en-US" dirty="0"/>
          </a:p>
        </p:txBody>
      </p:sp>
      <p:sp>
        <p:nvSpPr>
          <p:cNvPr id="3" name="Content Placeholder 2">
            <a:extLst>
              <a:ext uri="{FF2B5EF4-FFF2-40B4-BE49-F238E27FC236}">
                <a16:creationId xmlns:a16="http://schemas.microsoft.com/office/drawing/2014/main" id="{7FA38573-1873-1AF9-93DD-FF6032152A84}"/>
              </a:ext>
            </a:extLst>
          </p:cNvPr>
          <p:cNvSpPr>
            <a:spLocks noGrp="1"/>
          </p:cNvSpPr>
          <p:nvPr>
            <p:ph idx="1"/>
          </p:nvPr>
        </p:nvSpPr>
        <p:spPr/>
        <p:txBody>
          <a:bodyPr/>
          <a:lstStyle/>
          <a:p>
            <a:pPr marL="0" indent="0">
              <a:buNone/>
            </a:pPr>
            <a:r>
              <a:rPr lang="en-GB" sz="2800" dirty="0" err="1"/>
              <a:t>sslh</a:t>
            </a:r>
            <a:r>
              <a:rPr lang="en-GB" sz="2800" dirty="0"/>
              <a:t> lets one accept HTTPS, SSH, OpenVPN, </a:t>
            </a:r>
            <a:r>
              <a:rPr lang="en-GB" sz="2800" dirty="0" err="1"/>
              <a:t>tinc</a:t>
            </a:r>
            <a:r>
              <a:rPr lang="en-GB" sz="2800" dirty="0"/>
              <a:t> and XMPP connections on the same port. This makes it possible to connect to any of these servers on port 443 (e.g. from inside a corporate firewall, which almost never block port 443) while still serving HTTPS on that port.</a:t>
            </a:r>
          </a:p>
          <a:p>
            <a:pPr marL="0" indent="0">
              <a:buNone/>
            </a:pPr>
            <a:endParaRPr lang="en-GB" sz="2800" dirty="0"/>
          </a:p>
          <a:p>
            <a:pPr marL="0" indent="0">
              <a:buNone/>
            </a:pPr>
            <a:r>
              <a:rPr lang="en-GB" sz="2800" dirty="0"/>
              <a:t>Installed size: 324 KB</a:t>
            </a:r>
          </a:p>
          <a:p>
            <a:pPr marL="0" indent="0">
              <a:buNone/>
            </a:pPr>
            <a:r>
              <a:rPr lang="en-GB" sz="2800" dirty="0"/>
              <a:t>How to install: </a:t>
            </a:r>
            <a:r>
              <a:rPr lang="en-GB" sz="2800" dirty="0" err="1"/>
              <a:t>sudo</a:t>
            </a:r>
            <a:r>
              <a:rPr lang="en-GB" sz="2800" dirty="0"/>
              <a:t> apt install </a:t>
            </a:r>
            <a:r>
              <a:rPr lang="en-GB" sz="2800" dirty="0" err="1"/>
              <a:t>sslh</a:t>
            </a:r>
            <a:endParaRPr lang="en-US" sz="2800" dirty="0"/>
          </a:p>
        </p:txBody>
      </p:sp>
    </p:spTree>
    <p:extLst>
      <p:ext uri="{BB962C8B-B14F-4D97-AF65-F5344CB8AC3E}">
        <p14:creationId xmlns:p14="http://schemas.microsoft.com/office/powerpoint/2010/main" val="6429210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FFCD7-1D4F-D7E6-D0B2-3922B9968219}"/>
              </a:ext>
            </a:extLst>
          </p:cNvPr>
          <p:cNvSpPr>
            <a:spLocks noGrp="1"/>
          </p:cNvSpPr>
          <p:nvPr>
            <p:ph type="title"/>
          </p:nvPr>
        </p:nvSpPr>
        <p:spPr/>
        <p:txBody>
          <a:bodyPr/>
          <a:lstStyle/>
          <a:p>
            <a:r>
              <a:rPr lang="en-US" dirty="0"/>
              <a:t>SSL Analysis - </a:t>
            </a:r>
            <a:r>
              <a:rPr lang="en-US" dirty="0" err="1"/>
              <a:t>sslscan</a:t>
            </a:r>
            <a:endParaRPr lang="en-US" dirty="0"/>
          </a:p>
        </p:txBody>
      </p:sp>
      <p:sp>
        <p:nvSpPr>
          <p:cNvPr id="3" name="Content Placeholder 2">
            <a:extLst>
              <a:ext uri="{FF2B5EF4-FFF2-40B4-BE49-F238E27FC236}">
                <a16:creationId xmlns:a16="http://schemas.microsoft.com/office/drawing/2014/main" id="{E2F24FE5-B2D0-95CB-D146-38A9DB97F38B}"/>
              </a:ext>
            </a:extLst>
          </p:cNvPr>
          <p:cNvSpPr>
            <a:spLocks noGrp="1"/>
          </p:cNvSpPr>
          <p:nvPr>
            <p:ph idx="1"/>
          </p:nvPr>
        </p:nvSpPr>
        <p:spPr/>
        <p:txBody>
          <a:bodyPr/>
          <a:lstStyle/>
          <a:p>
            <a:pPr marL="0" indent="0">
              <a:buNone/>
            </a:pPr>
            <a:r>
              <a:rPr lang="en-GB" sz="2400" dirty="0"/>
              <a:t>This tool allow queries SSL/TLS services (such as HTTPS) and reports the protocol versions, cipher suites, key exchanges, signature algorithms, and certificates in use. This helps the user understand which parameters are weak from a security standpoint.</a:t>
            </a:r>
          </a:p>
          <a:p>
            <a:pPr marL="0" indent="0">
              <a:buNone/>
            </a:pPr>
            <a:endParaRPr lang="en-GB" sz="2400" dirty="0"/>
          </a:p>
          <a:p>
            <a:pPr marL="0" indent="0">
              <a:buNone/>
            </a:pPr>
            <a:r>
              <a:rPr lang="en-GB" sz="2400" dirty="0" err="1"/>
              <a:t>sslscan</a:t>
            </a:r>
            <a:r>
              <a:rPr lang="en-GB" sz="2400" dirty="0"/>
              <a:t> can also output results into an XML file for easy consumption by external programs.</a:t>
            </a:r>
          </a:p>
          <a:p>
            <a:pPr marL="0" indent="0">
              <a:buNone/>
            </a:pPr>
            <a:endParaRPr lang="en-GB" sz="2400" dirty="0"/>
          </a:p>
          <a:p>
            <a:pPr marL="0" indent="0">
              <a:buNone/>
            </a:pPr>
            <a:r>
              <a:rPr lang="en-GB" sz="2400" dirty="0"/>
              <a:t>Installed size: 178 KB</a:t>
            </a:r>
          </a:p>
          <a:p>
            <a:pPr marL="0" indent="0">
              <a:buNone/>
            </a:pPr>
            <a:r>
              <a:rPr lang="en-GB" sz="2400" dirty="0"/>
              <a:t>How to install: </a:t>
            </a:r>
            <a:r>
              <a:rPr lang="en-GB" sz="2400" dirty="0" err="1"/>
              <a:t>sudo</a:t>
            </a:r>
            <a:r>
              <a:rPr lang="en-GB" sz="2400" dirty="0"/>
              <a:t> apt install </a:t>
            </a:r>
            <a:r>
              <a:rPr lang="en-GB" sz="2400" dirty="0" err="1"/>
              <a:t>sslscan</a:t>
            </a:r>
            <a:endParaRPr lang="en-US" sz="2400" dirty="0"/>
          </a:p>
        </p:txBody>
      </p:sp>
    </p:spTree>
    <p:extLst>
      <p:ext uri="{BB962C8B-B14F-4D97-AF65-F5344CB8AC3E}">
        <p14:creationId xmlns:p14="http://schemas.microsoft.com/office/powerpoint/2010/main" val="37173740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CFF5A-5519-B61D-0441-170726EDFDD4}"/>
              </a:ext>
            </a:extLst>
          </p:cNvPr>
          <p:cNvSpPr>
            <a:spLocks noGrp="1"/>
          </p:cNvSpPr>
          <p:nvPr>
            <p:ph type="title"/>
          </p:nvPr>
        </p:nvSpPr>
        <p:spPr/>
        <p:txBody>
          <a:bodyPr/>
          <a:lstStyle/>
          <a:p>
            <a:r>
              <a:rPr lang="en-US" dirty="0"/>
              <a:t>SSL Analysis - </a:t>
            </a:r>
            <a:r>
              <a:rPr lang="en-US" dirty="0" err="1"/>
              <a:t>sslyze</a:t>
            </a:r>
            <a:endParaRPr lang="en-US" dirty="0"/>
          </a:p>
        </p:txBody>
      </p:sp>
      <p:sp>
        <p:nvSpPr>
          <p:cNvPr id="3" name="Content Placeholder 2">
            <a:extLst>
              <a:ext uri="{FF2B5EF4-FFF2-40B4-BE49-F238E27FC236}">
                <a16:creationId xmlns:a16="http://schemas.microsoft.com/office/drawing/2014/main" id="{8E6C6B93-FBA2-7804-F4FE-759861A083CB}"/>
              </a:ext>
            </a:extLst>
          </p:cNvPr>
          <p:cNvSpPr>
            <a:spLocks noGrp="1"/>
          </p:cNvSpPr>
          <p:nvPr>
            <p:ph idx="1"/>
          </p:nvPr>
        </p:nvSpPr>
        <p:spPr/>
        <p:txBody>
          <a:bodyPr/>
          <a:lstStyle/>
          <a:p>
            <a:pPr marL="0" indent="0">
              <a:buNone/>
            </a:pPr>
            <a:r>
              <a:rPr lang="en-GB" sz="2800" dirty="0" err="1"/>
              <a:t>SSLyze</a:t>
            </a:r>
            <a:r>
              <a:rPr lang="en-GB" sz="2800" dirty="0"/>
              <a:t> is a Python tool that can </a:t>
            </a:r>
            <a:r>
              <a:rPr lang="en-GB" sz="2800" dirty="0" err="1"/>
              <a:t>analyze</a:t>
            </a:r>
            <a:r>
              <a:rPr lang="en-GB" sz="2800" dirty="0"/>
              <a:t> the SSL configuration of a server by connecting to it. It is designed to be fast and comprehensive, and should help organizations and testers identify misconfigurations affecting their SSL servers.</a:t>
            </a:r>
          </a:p>
          <a:p>
            <a:pPr marL="0" indent="0">
              <a:buNone/>
            </a:pPr>
            <a:endParaRPr lang="en-GB" sz="2800" dirty="0"/>
          </a:p>
          <a:p>
            <a:pPr marL="0" indent="0">
              <a:buNone/>
            </a:pPr>
            <a:r>
              <a:rPr lang="en-GB" sz="2800" dirty="0"/>
              <a:t>Installed size: 2.09 MB</a:t>
            </a:r>
          </a:p>
          <a:p>
            <a:pPr marL="0" indent="0">
              <a:buNone/>
            </a:pPr>
            <a:r>
              <a:rPr lang="en-GB" sz="2800" dirty="0"/>
              <a:t>How to install: </a:t>
            </a:r>
            <a:r>
              <a:rPr lang="en-GB" sz="2800" dirty="0" err="1"/>
              <a:t>sudo</a:t>
            </a:r>
            <a:r>
              <a:rPr lang="en-GB" sz="2800" dirty="0"/>
              <a:t> apt install </a:t>
            </a:r>
            <a:r>
              <a:rPr lang="en-GB" sz="2800" dirty="0" err="1"/>
              <a:t>sslyze</a:t>
            </a:r>
            <a:endParaRPr lang="en-US" sz="2800" dirty="0"/>
          </a:p>
        </p:txBody>
      </p:sp>
    </p:spTree>
    <p:extLst>
      <p:ext uri="{BB962C8B-B14F-4D97-AF65-F5344CB8AC3E}">
        <p14:creationId xmlns:p14="http://schemas.microsoft.com/office/powerpoint/2010/main" val="36466246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F8046-90D6-5216-AE8C-121AB62364A8}"/>
              </a:ext>
            </a:extLst>
          </p:cNvPr>
          <p:cNvSpPr>
            <a:spLocks noGrp="1"/>
          </p:cNvSpPr>
          <p:nvPr>
            <p:ph type="title"/>
          </p:nvPr>
        </p:nvSpPr>
        <p:spPr/>
        <p:txBody>
          <a:bodyPr/>
          <a:lstStyle/>
          <a:p>
            <a:r>
              <a:rPr lang="en-US" dirty="0"/>
              <a:t>Amass</a:t>
            </a:r>
          </a:p>
        </p:txBody>
      </p:sp>
      <p:sp>
        <p:nvSpPr>
          <p:cNvPr id="3" name="Content Placeholder 2">
            <a:extLst>
              <a:ext uri="{FF2B5EF4-FFF2-40B4-BE49-F238E27FC236}">
                <a16:creationId xmlns:a16="http://schemas.microsoft.com/office/drawing/2014/main" id="{3E754968-C8D5-5C10-6ACF-E5A70C7EC26C}"/>
              </a:ext>
            </a:extLst>
          </p:cNvPr>
          <p:cNvSpPr>
            <a:spLocks noGrp="1"/>
          </p:cNvSpPr>
          <p:nvPr>
            <p:ph idx="1"/>
          </p:nvPr>
        </p:nvSpPr>
        <p:spPr/>
        <p:txBody>
          <a:bodyPr/>
          <a:lstStyle/>
          <a:p>
            <a:pPr marL="0" indent="0">
              <a:buNone/>
            </a:pPr>
            <a:r>
              <a:rPr lang="en-US" sz="1400" dirty="0"/>
              <a:t>This package contains a tool to help information security professionals perform network mapping of attack surfaces and perform external asset discovery using open source information gathering and active reconnaissance techniques.</a:t>
            </a:r>
          </a:p>
          <a:p>
            <a:endParaRPr lang="en-US" sz="1400" dirty="0"/>
          </a:p>
          <a:p>
            <a:pPr marL="0" indent="0">
              <a:buNone/>
            </a:pPr>
            <a:r>
              <a:rPr lang="en-US" sz="1400" dirty="0"/>
              <a:t>Information Gathering Techniques Used: - DNS: Basic enumeration, Brute forcing (upon request), Reverse DNS sweeping, Subdomain name alterations/permutations, Zone transfers (upon request) - Scraping: Ask, Baidu, Bing, </a:t>
            </a:r>
            <a:r>
              <a:rPr lang="en-US" sz="1400" dirty="0" err="1"/>
              <a:t>DNSDumpster</a:t>
            </a:r>
            <a:r>
              <a:rPr lang="en-US" sz="1400" dirty="0"/>
              <a:t>, </a:t>
            </a:r>
            <a:r>
              <a:rPr lang="en-US" sz="1400" dirty="0" err="1"/>
              <a:t>DNSTable</a:t>
            </a:r>
            <a:r>
              <a:rPr lang="en-US" sz="1400" dirty="0"/>
              <a:t>, Dogpile, </a:t>
            </a:r>
            <a:r>
              <a:rPr lang="en-US" sz="1400" dirty="0" err="1"/>
              <a:t>Exalead</a:t>
            </a:r>
            <a:r>
              <a:rPr lang="en-US" sz="1400" dirty="0"/>
              <a:t>, Google, </a:t>
            </a:r>
            <a:r>
              <a:rPr lang="en-US" sz="1400" dirty="0" err="1"/>
              <a:t>HackerOne</a:t>
            </a:r>
            <a:r>
              <a:rPr lang="en-US" sz="1400" dirty="0"/>
              <a:t>, IPv4Info, </a:t>
            </a:r>
            <a:r>
              <a:rPr lang="en-US" sz="1400" dirty="0" err="1"/>
              <a:t>Netcraft</a:t>
            </a:r>
            <a:r>
              <a:rPr lang="en-US" sz="1400" dirty="0"/>
              <a:t>, </a:t>
            </a:r>
            <a:r>
              <a:rPr lang="en-US" sz="1400" dirty="0" err="1"/>
              <a:t>PTRArchive</a:t>
            </a:r>
            <a:r>
              <a:rPr lang="en-US" sz="1400" dirty="0"/>
              <a:t>, Riddler, </a:t>
            </a:r>
            <a:r>
              <a:rPr lang="en-US" sz="1400" dirty="0" err="1"/>
              <a:t>SiteDossier</a:t>
            </a:r>
            <a:r>
              <a:rPr lang="en-US" sz="1400" dirty="0"/>
              <a:t>, </a:t>
            </a:r>
            <a:r>
              <a:rPr lang="en-US" sz="1400" dirty="0" err="1"/>
              <a:t>ViewDNS</a:t>
            </a:r>
            <a:r>
              <a:rPr lang="en-US" sz="1400" dirty="0"/>
              <a:t>, Yahoo - Certificates: Active pulls (upon request), </a:t>
            </a:r>
            <a:r>
              <a:rPr lang="en-US" sz="1400" dirty="0" err="1"/>
              <a:t>Censys</a:t>
            </a:r>
            <a:r>
              <a:rPr lang="en-US" sz="1400" dirty="0"/>
              <a:t>, </a:t>
            </a:r>
            <a:r>
              <a:rPr lang="en-US" sz="1400" dirty="0" err="1"/>
              <a:t>CertSpotter</a:t>
            </a:r>
            <a:r>
              <a:rPr lang="en-US" sz="1400" dirty="0"/>
              <a:t>, </a:t>
            </a:r>
            <a:r>
              <a:rPr lang="en-US" sz="1400" dirty="0" err="1"/>
              <a:t>Crtsh</a:t>
            </a:r>
            <a:r>
              <a:rPr lang="en-US" sz="1400" dirty="0"/>
              <a:t>, Entrust, </a:t>
            </a:r>
            <a:r>
              <a:rPr lang="en-US" sz="1400" dirty="0" err="1"/>
              <a:t>GoogleCT</a:t>
            </a:r>
            <a:r>
              <a:rPr lang="en-US" sz="1400" dirty="0"/>
              <a:t> - APIs: AlienVault, </a:t>
            </a:r>
            <a:r>
              <a:rPr lang="en-US" sz="1400" dirty="0" err="1"/>
              <a:t>BinaryEdge</a:t>
            </a:r>
            <a:r>
              <a:rPr lang="en-US" sz="1400" dirty="0"/>
              <a:t>, </a:t>
            </a:r>
            <a:r>
              <a:rPr lang="en-US" sz="1400" dirty="0" err="1"/>
              <a:t>BufferOver</a:t>
            </a:r>
            <a:r>
              <a:rPr lang="en-US" sz="1400" dirty="0"/>
              <a:t>, CIRCL, </a:t>
            </a:r>
            <a:r>
              <a:rPr lang="en-US" sz="1400" dirty="0" err="1"/>
              <a:t>CommonCrawl</a:t>
            </a:r>
            <a:r>
              <a:rPr lang="en-US" sz="1400" dirty="0"/>
              <a:t>, DNSDB, </a:t>
            </a:r>
            <a:r>
              <a:rPr lang="en-US" sz="1400" dirty="0" err="1"/>
              <a:t>HackerTarget</a:t>
            </a:r>
            <a:r>
              <a:rPr lang="en-US" sz="1400" dirty="0"/>
              <a:t>, Mnemonic, </a:t>
            </a:r>
            <a:r>
              <a:rPr lang="en-US" sz="1400" dirty="0" err="1"/>
              <a:t>NetworksDB</a:t>
            </a:r>
            <a:r>
              <a:rPr lang="en-US" sz="1400" dirty="0"/>
              <a:t>, </a:t>
            </a:r>
            <a:r>
              <a:rPr lang="en-US" sz="1400" dirty="0" err="1"/>
              <a:t>PassiveTotal</a:t>
            </a:r>
            <a:r>
              <a:rPr lang="en-US" sz="1400" dirty="0"/>
              <a:t>, </a:t>
            </a:r>
            <a:r>
              <a:rPr lang="en-US" sz="1400" dirty="0" err="1"/>
              <a:t>RADb</a:t>
            </a:r>
            <a:r>
              <a:rPr lang="en-US" sz="1400" dirty="0"/>
              <a:t>, </a:t>
            </a:r>
            <a:r>
              <a:rPr lang="en-US" sz="1400" dirty="0" err="1"/>
              <a:t>Robtex</a:t>
            </a:r>
            <a:r>
              <a:rPr lang="en-US" sz="1400" dirty="0"/>
              <a:t>, </a:t>
            </a:r>
            <a:r>
              <a:rPr lang="en-US" sz="1400" dirty="0" err="1"/>
              <a:t>SecurityTrails</a:t>
            </a:r>
            <a:r>
              <a:rPr lang="en-US" sz="1400" dirty="0"/>
              <a:t>, </a:t>
            </a:r>
            <a:r>
              <a:rPr lang="en-US" sz="1400" dirty="0" err="1"/>
              <a:t>ShadowServer</a:t>
            </a:r>
            <a:r>
              <a:rPr lang="en-US" sz="1400" dirty="0"/>
              <a:t>, Shodan, </a:t>
            </a:r>
            <a:r>
              <a:rPr lang="en-US" sz="1400" dirty="0" err="1"/>
              <a:t>Spyse</a:t>
            </a:r>
            <a:r>
              <a:rPr lang="en-US" sz="1400" dirty="0"/>
              <a:t> (</a:t>
            </a:r>
            <a:r>
              <a:rPr lang="en-US" sz="1400" dirty="0" err="1"/>
              <a:t>CertDB</a:t>
            </a:r>
            <a:r>
              <a:rPr lang="en-US" sz="1400" dirty="0"/>
              <a:t> &amp; </a:t>
            </a:r>
            <a:r>
              <a:rPr lang="en-US" sz="1400" dirty="0" err="1"/>
              <a:t>FindSubdomains</a:t>
            </a:r>
            <a:r>
              <a:rPr lang="en-US" sz="1400" dirty="0"/>
              <a:t>), Sublist3rAPI, </a:t>
            </a:r>
            <a:r>
              <a:rPr lang="en-US" sz="1400" dirty="0" err="1"/>
              <a:t>TeamCymru</a:t>
            </a:r>
            <a:r>
              <a:rPr lang="en-US" sz="1400" dirty="0"/>
              <a:t>, </a:t>
            </a:r>
            <a:r>
              <a:rPr lang="en-US" sz="1400" dirty="0" err="1"/>
              <a:t>ThreatCrowd</a:t>
            </a:r>
            <a:r>
              <a:rPr lang="en-US" sz="1400" dirty="0"/>
              <a:t>, Twitter, Umbrella, </a:t>
            </a:r>
            <a:r>
              <a:rPr lang="en-US" sz="1400" dirty="0" err="1"/>
              <a:t>URLScan</a:t>
            </a:r>
            <a:r>
              <a:rPr lang="en-US" sz="1400" dirty="0"/>
              <a:t>, </a:t>
            </a:r>
            <a:r>
              <a:rPr lang="en-US" sz="1400" dirty="0" err="1"/>
              <a:t>VirusTotal</a:t>
            </a:r>
            <a:r>
              <a:rPr lang="en-US" sz="1400" dirty="0"/>
              <a:t> - Web Archives: </a:t>
            </a:r>
            <a:r>
              <a:rPr lang="en-US" sz="1400" dirty="0" err="1"/>
              <a:t>ArchiveIt</a:t>
            </a:r>
            <a:r>
              <a:rPr lang="en-US" sz="1400" dirty="0"/>
              <a:t>, </a:t>
            </a:r>
            <a:r>
              <a:rPr lang="en-US" sz="1400" dirty="0" err="1"/>
              <a:t>ArchiveToday</a:t>
            </a:r>
            <a:r>
              <a:rPr lang="en-US" sz="1400" dirty="0"/>
              <a:t>, </a:t>
            </a:r>
            <a:r>
              <a:rPr lang="en-US" sz="1400" dirty="0" err="1"/>
              <a:t>Arquivo</a:t>
            </a:r>
            <a:r>
              <a:rPr lang="en-US" sz="1400" dirty="0"/>
              <a:t>, </a:t>
            </a:r>
            <a:r>
              <a:rPr lang="en-US" sz="1400" dirty="0" err="1"/>
              <a:t>LoCArchive</a:t>
            </a:r>
            <a:r>
              <a:rPr lang="en-US" sz="1400" dirty="0"/>
              <a:t>, </a:t>
            </a:r>
            <a:r>
              <a:rPr lang="en-US" sz="1400" dirty="0" err="1"/>
              <a:t>OpenUKArchive</a:t>
            </a:r>
            <a:r>
              <a:rPr lang="en-US" sz="1400" dirty="0"/>
              <a:t>, </a:t>
            </a:r>
            <a:r>
              <a:rPr lang="en-US" sz="1400" dirty="0" err="1"/>
              <a:t>UKGovArchive</a:t>
            </a:r>
            <a:r>
              <a:rPr lang="en-US" sz="1400" dirty="0"/>
              <a:t>, Wayback</a:t>
            </a:r>
          </a:p>
          <a:p>
            <a:endParaRPr lang="en-US" sz="1400" dirty="0"/>
          </a:p>
          <a:p>
            <a:r>
              <a:rPr lang="en-US" sz="1400" dirty="0"/>
              <a:t>This package contains the command amass.</a:t>
            </a:r>
          </a:p>
          <a:p>
            <a:endParaRPr lang="en-US" sz="1400" dirty="0"/>
          </a:p>
          <a:p>
            <a:r>
              <a:rPr lang="en-US" sz="1400" dirty="0"/>
              <a:t>Installed size: 34.57 MB</a:t>
            </a:r>
          </a:p>
          <a:p>
            <a:r>
              <a:rPr lang="en-US" sz="1400" dirty="0"/>
              <a:t>How to install: </a:t>
            </a:r>
            <a:r>
              <a:rPr lang="en-US" sz="1400" dirty="0" err="1"/>
              <a:t>sudo</a:t>
            </a:r>
            <a:r>
              <a:rPr lang="en-US" sz="1400" dirty="0"/>
              <a:t> apt install amass</a:t>
            </a:r>
          </a:p>
        </p:txBody>
      </p:sp>
    </p:spTree>
    <p:extLst>
      <p:ext uri="{BB962C8B-B14F-4D97-AF65-F5344CB8AC3E}">
        <p14:creationId xmlns:p14="http://schemas.microsoft.com/office/powerpoint/2010/main" val="20871120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0E9F3-CF9D-6A49-325D-192AF9E6AB2D}"/>
              </a:ext>
            </a:extLst>
          </p:cNvPr>
          <p:cNvSpPr>
            <a:spLocks noGrp="1"/>
          </p:cNvSpPr>
          <p:nvPr>
            <p:ph type="title"/>
          </p:nvPr>
        </p:nvSpPr>
        <p:spPr/>
        <p:txBody>
          <a:bodyPr/>
          <a:lstStyle/>
          <a:p>
            <a:r>
              <a:rPr lang="en-US" dirty="0"/>
              <a:t>Dmitry</a:t>
            </a:r>
          </a:p>
        </p:txBody>
      </p:sp>
      <p:sp>
        <p:nvSpPr>
          <p:cNvPr id="3" name="Content Placeholder 2">
            <a:extLst>
              <a:ext uri="{FF2B5EF4-FFF2-40B4-BE49-F238E27FC236}">
                <a16:creationId xmlns:a16="http://schemas.microsoft.com/office/drawing/2014/main" id="{93633D85-956E-B31C-FE34-197792777484}"/>
              </a:ext>
            </a:extLst>
          </p:cNvPr>
          <p:cNvSpPr>
            <a:spLocks noGrp="1"/>
          </p:cNvSpPr>
          <p:nvPr>
            <p:ph idx="1"/>
          </p:nvPr>
        </p:nvSpPr>
        <p:spPr/>
        <p:txBody>
          <a:bodyPr/>
          <a:lstStyle/>
          <a:p>
            <a:pPr marL="0" indent="0">
              <a:buNone/>
            </a:pPr>
            <a:r>
              <a:rPr lang="en-US" sz="2400" dirty="0" err="1"/>
              <a:t>DMitry</a:t>
            </a:r>
            <a:r>
              <a:rPr lang="en-US" sz="2400" dirty="0"/>
              <a:t> is a UNIX/(GNU)Linux command line application written in C. </a:t>
            </a:r>
            <a:r>
              <a:rPr lang="en-US" sz="2400" dirty="0" err="1"/>
              <a:t>DMitry</a:t>
            </a:r>
            <a:r>
              <a:rPr lang="en-US" sz="2400" dirty="0"/>
              <a:t> can find possible subdomains, email addresses, uptime information, perform </a:t>
            </a:r>
            <a:r>
              <a:rPr lang="en-US" sz="2400" dirty="0" err="1"/>
              <a:t>tcp</a:t>
            </a:r>
            <a:r>
              <a:rPr lang="en-US" sz="2400" dirty="0"/>
              <a:t> port scan, </a:t>
            </a:r>
            <a:r>
              <a:rPr lang="en-US" sz="2400" dirty="0" err="1"/>
              <a:t>whois</a:t>
            </a:r>
            <a:r>
              <a:rPr lang="en-US" sz="2400" dirty="0"/>
              <a:t> lookups, and more.</a:t>
            </a:r>
          </a:p>
          <a:p>
            <a:pPr marL="0" indent="0">
              <a:buNone/>
            </a:pPr>
            <a:endParaRPr lang="en-US" sz="2400" dirty="0"/>
          </a:p>
          <a:p>
            <a:pPr marL="0" indent="0">
              <a:buNone/>
            </a:pPr>
            <a:r>
              <a:rPr lang="en-US" sz="2400" dirty="0"/>
              <a:t>Installed size: 50 KB</a:t>
            </a:r>
          </a:p>
          <a:p>
            <a:pPr marL="0" indent="0">
              <a:buNone/>
            </a:pPr>
            <a:r>
              <a:rPr lang="en-US" sz="2400" dirty="0"/>
              <a:t>How to install: </a:t>
            </a:r>
            <a:r>
              <a:rPr lang="en-US" sz="2400" dirty="0" err="1"/>
              <a:t>sudo</a:t>
            </a:r>
            <a:r>
              <a:rPr lang="en-US" sz="2400" dirty="0"/>
              <a:t> apt install </a:t>
            </a:r>
            <a:r>
              <a:rPr lang="en-US" sz="2400" dirty="0" err="1"/>
              <a:t>dmitry</a:t>
            </a:r>
            <a:endParaRPr lang="en-US" sz="2400" dirty="0"/>
          </a:p>
        </p:txBody>
      </p:sp>
    </p:spTree>
    <p:extLst>
      <p:ext uri="{BB962C8B-B14F-4D97-AF65-F5344CB8AC3E}">
        <p14:creationId xmlns:p14="http://schemas.microsoft.com/office/powerpoint/2010/main" val="20651333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DFDFD-6083-0F6F-058A-E577ED69FA97}"/>
              </a:ext>
            </a:extLst>
          </p:cNvPr>
          <p:cNvSpPr>
            <a:spLocks noGrp="1"/>
          </p:cNvSpPr>
          <p:nvPr>
            <p:ph type="title"/>
          </p:nvPr>
        </p:nvSpPr>
        <p:spPr/>
        <p:txBody>
          <a:bodyPr/>
          <a:lstStyle/>
          <a:p>
            <a:r>
              <a:rPr lang="en-US" dirty="0"/>
              <a:t>Ike-scan</a:t>
            </a:r>
          </a:p>
        </p:txBody>
      </p:sp>
      <p:sp>
        <p:nvSpPr>
          <p:cNvPr id="3" name="Content Placeholder 2">
            <a:extLst>
              <a:ext uri="{FF2B5EF4-FFF2-40B4-BE49-F238E27FC236}">
                <a16:creationId xmlns:a16="http://schemas.microsoft.com/office/drawing/2014/main" id="{D317E58D-8C59-8EA4-E961-D4DB8F13701A}"/>
              </a:ext>
            </a:extLst>
          </p:cNvPr>
          <p:cNvSpPr>
            <a:spLocks noGrp="1"/>
          </p:cNvSpPr>
          <p:nvPr>
            <p:ph idx="1"/>
          </p:nvPr>
        </p:nvSpPr>
        <p:spPr>
          <a:xfrm>
            <a:off x="457200" y="1600200"/>
            <a:ext cx="8229600" cy="4983162"/>
          </a:xfrm>
        </p:spPr>
        <p:txBody>
          <a:bodyPr/>
          <a:lstStyle/>
          <a:p>
            <a:pPr marL="0" indent="0">
              <a:buNone/>
            </a:pPr>
            <a:r>
              <a:rPr lang="en-GB" sz="1800" dirty="0" err="1"/>
              <a:t>ike</a:t>
            </a:r>
            <a:r>
              <a:rPr lang="en-GB" sz="1800" dirty="0"/>
              <a:t>-scan discovers IKE hosts and can also fingerprint them using the retransmission backoff pattern.</a:t>
            </a:r>
          </a:p>
          <a:p>
            <a:pPr marL="0" indent="0">
              <a:buNone/>
            </a:pPr>
            <a:endParaRPr lang="en-GB" sz="1800" dirty="0"/>
          </a:p>
          <a:p>
            <a:pPr marL="0" indent="0">
              <a:buNone/>
            </a:pPr>
            <a:r>
              <a:rPr lang="en-GB" sz="1800" dirty="0" err="1"/>
              <a:t>ike</a:t>
            </a:r>
            <a:r>
              <a:rPr lang="en-GB" sz="1800" dirty="0"/>
              <a:t>-scan does two things:</a:t>
            </a:r>
          </a:p>
          <a:p>
            <a:pPr marL="0" indent="0">
              <a:buNone/>
            </a:pPr>
            <a:endParaRPr lang="en-GB" sz="1800" dirty="0"/>
          </a:p>
          <a:p>
            <a:pPr marL="0" indent="0">
              <a:buNone/>
            </a:pPr>
            <a:r>
              <a:rPr lang="en-GB" sz="1800" dirty="0"/>
              <a:t>a) Discovery: Determine which hosts are running IKE. This is done by displaying those hosts which respond to the IKE requests sent by </a:t>
            </a:r>
            <a:r>
              <a:rPr lang="en-GB" sz="1800" dirty="0" err="1"/>
              <a:t>ike</a:t>
            </a:r>
            <a:r>
              <a:rPr lang="en-GB" sz="1800" dirty="0"/>
              <a:t>-scan.</a:t>
            </a:r>
          </a:p>
          <a:p>
            <a:pPr marL="0" indent="0">
              <a:buNone/>
            </a:pPr>
            <a:endParaRPr lang="en-GB" sz="1800" dirty="0"/>
          </a:p>
          <a:p>
            <a:pPr marL="0" indent="0">
              <a:buNone/>
            </a:pPr>
            <a:r>
              <a:rPr lang="en-GB" sz="1800" dirty="0"/>
              <a:t>b) Fingerprinting: Determine which IKE implementation the hosts are using. This is done by recording the times of the IKE response packets from the target hosts and comparing the observed retransmission backoff pattern against known patterns.</a:t>
            </a:r>
          </a:p>
          <a:p>
            <a:pPr marL="0" indent="0">
              <a:buNone/>
            </a:pPr>
            <a:endParaRPr lang="en-GB" sz="1800" dirty="0"/>
          </a:p>
          <a:p>
            <a:pPr marL="0" indent="0">
              <a:buNone/>
            </a:pPr>
            <a:r>
              <a:rPr lang="en-GB" sz="1800" dirty="0"/>
              <a:t>Installed size: 4.17 MB</a:t>
            </a:r>
          </a:p>
          <a:p>
            <a:pPr marL="0" indent="0">
              <a:buNone/>
            </a:pPr>
            <a:r>
              <a:rPr lang="en-GB" sz="1800" dirty="0"/>
              <a:t>How to install: </a:t>
            </a:r>
            <a:r>
              <a:rPr lang="en-GB" sz="1800" dirty="0" err="1"/>
              <a:t>sudo</a:t>
            </a:r>
            <a:r>
              <a:rPr lang="en-GB" sz="1800" dirty="0"/>
              <a:t> apt install </a:t>
            </a:r>
            <a:r>
              <a:rPr lang="en-GB" sz="1800" dirty="0" err="1"/>
              <a:t>ike</a:t>
            </a:r>
            <a:r>
              <a:rPr lang="en-GB" sz="1800" dirty="0"/>
              <a:t>-scan</a:t>
            </a:r>
            <a:endParaRPr lang="en-US" sz="1800" dirty="0"/>
          </a:p>
        </p:txBody>
      </p:sp>
    </p:spTree>
    <p:extLst>
      <p:ext uri="{BB962C8B-B14F-4D97-AF65-F5344CB8AC3E}">
        <p14:creationId xmlns:p14="http://schemas.microsoft.com/office/powerpoint/2010/main" val="41348338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07DD7-4123-2DC3-057A-EB89364BD94B}"/>
              </a:ext>
            </a:extLst>
          </p:cNvPr>
          <p:cNvSpPr>
            <a:spLocks noGrp="1"/>
          </p:cNvSpPr>
          <p:nvPr>
            <p:ph type="title"/>
          </p:nvPr>
        </p:nvSpPr>
        <p:spPr/>
        <p:txBody>
          <a:bodyPr/>
          <a:lstStyle/>
          <a:p>
            <a:r>
              <a:rPr lang="en-US" dirty="0"/>
              <a:t>legion (Root)</a:t>
            </a:r>
          </a:p>
        </p:txBody>
      </p:sp>
      <p:sp>
        <p:nvSpPr>
          <p:cNvPr id="3" name="Content Placeholder 2">
            <a:extLst>
              <a:ext uri="{FF2B5EF4-FFF2-40B4-BE49-F238E27FC236}">
                <a16:creationId xmlns:a16="http://schemas.microsoft.com/office/drawing/2014/main" id="{DBC26604-8EEB-5C88-6C38-5934C0B6C2F9}"/>
              </a:ext>
            </a:extLst>
          </p:cNvPr>
          <p:cNvSpPr>
            <a:spLocks noGrp="1"/>
          </p:cNvSpPr>
          <p:nvPr>
            <p:ph idx="1"/>
          </p:nvPr>
        </p:nvSpPr>
        <p:spPr/>
        <p:txBody>
          <a:bodyPr/>
          <a:lstStyle/>
          <a:p>
            <a:pPr marL="0" indent="0">
              <a:buNone/>
            </a:pPr>
            <a:r>
              <a:rPr lang="en-GB" sz="2400" dirty="0"/>
              <a:t>This package contains an open source, easy-to-use, super-extensible and semi-automated network penetration testing tool that aids in discovery, reconnaissance and exploitation of information systems.</a:t>
            </a:r>
          </a:p>
          <a:p>
            <a:pPr marL="0" indent="0">
              <a:buNone/>
            </a:pPr>
            <a:endParaRPr lang="en-GB" sz="2400" dirty="0"/>
          </a:p>
          <a:p>
            <a:pPr marL="0" indent="0">
              <a:buNone/>
            </a:pPr>
            <a:r>
              <a:rPr lang="en-GB" sz="2400" dirty="0"/>
              <a:t>Legion is a fork of SECFORCE’s Sparta.</a:t>
            </a:r>
          </a:p>
          <a:p>
            <a:pPr marL="0" indent="0">
              <a:buNone/>
            </a:pPr>
            <a:endParaRPr lang="en-GB" sz="2400" dirty="0"/>
          </a:p>
          <a:p>
            <a:pPr marL="0" indent="0">
              <a:buNone/>
            </a:pPr>
            <a:r>
              <a:rPr lang="en-GB" sz="2400" dirty="0"/>
              <a:t>Installed size: 3.23 MB</a:t>
            </a:r>
          </a:p>
          <a:p>
            <a:pPr marL="0" indent="0">
              <a:buNone/>
            </a:pPr>
            <a:r>
              <a:rPr lang="en-GB" sz="2400" dirty="0"/>
              <a:t>How to install: </a:t>
            </a:r>
            <a:r>
              <a:rPr lang="en-GB" sz="2400" dirty="0" err="1"/>
              <a:t>sudo</a:t>
            </a:r>
            <a:r>
              <a:rPr lang="en-GB" sz="2400" dirty="0"/>
              <a:t> apt install legion</a:t>
            </a:r>
            <a:endParaRPr lang="en-US" sz="2400" dirty="0"/>
          </a:p>
        </p:txBody>
      </p:sp>
    </p:spTree>
    <p:extLst>
      <p:ext uri="{BB962C8B-B14F-4D97-AF65-F5344CB8AC3E}">
        <p14:creationId xmlns:p14="http://schemas.microsoft.com/office/powerpoint/2010/main" val="37135835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098FE-018B-CFE5-B479-A65C4238AD10}"/>
              </a:ext>
            </a:extLst>
          </p:cNvPr>
          <p:cNvSpPr>
            <a:spLocks noGrp="1"/>
          </p:cNvSpPr>
          <p:nvPr>
            <p:ph type="title"/>
          </p:nvPr>
        </p:nvSpPr>
        <p:spPr/>
        <p:txBody>
          <a:bodyPr/>
          <a:lstStyle/>
          <a:p>
            <a:r>
              <a:rPr lang="en-US" dirty="0" err="1"/>
              <a:t>Maltego</a:t>
            </a:r>
            <a:endParaRPr lang="en-US" dirty="0"/>
          </a:p>
        </p:txBody>
      </p:sp>
      <p:sp>
        <p:nvSpPr>
          <p:cNvPr id="3" name="Content Placeholder 2">
            <a:extLst>
              <a:ext uri="{FF2B5EF4-FFF2-40B4-BE49-F238E27FC236}">
                <a16:creationId xmlns:a16="http://schemas.microsoft.com/office/drawing/2014/main" id="{98BEDCD4-F023-F115-19BD-E344F6CC7F40}"/>
              </a:ext>
            </a:extLst>
          </p:cNvPr>
          <p:cNvSpPr>
            <a:spLocks noGrp="1"/>
          </p:cNvSpPr>
          <p:nvPr>
            <p:ph idx="1"/>
          </p:nvPr>
        </p:nvSpPr>
        <p:spPr/>
        <p:txBody>
          <a:bodyPr/>
          <a:lstStyle/>
          <a:p>
            <a:pPr marL="0" indent="0">
              <a:buNone/>
            </a:pPr>
            <a:r>
              <a:rPr lang="en-GB" sz="2400" dirty="0" err="1"/>
              <a:t>Maltego</a:t>
            </a:r>
            <a:r>
              <a:rPr lang="en-GB" sz="2400" dirty="0"/>
              <a:t> is an open source intelligence and forensics application. It will offer you </a:t>
            </a:r>
            <a:r>
              <a:rPr lang="en-GB" sz="2400" dirty="0" err="1"/>
              <a:t>timous</a:t>
            </a:r>
            <a:r>
              <a:rPr lang="en-GB" sz="2400" dirty="0"/>
              <a:t> mining and gathering of information as well as the representation of this information in a easy to understand format.</a:t>
            </a:r>
          </a:p>
          <a:p>
            <a:pPr marL="0" indent="0">
              <a:buNone/>
            </a:pPr>
            <a:endParaRPr lang="en-GB" sz="2400" dirty="0"/>
          </a:p>
          <a:p>
            <a:pPr marL="0" indent="0">
              <a:buNone/>
            </a:pPr>
            <a:r>
              <a:rPr lang="en-GB" sz="2400" dirty="0"/>
              <a:t>This package replaces previous packages </a:t>
            </a:r>
            <a:r>
              <a:rPr lang="en-GB" sz="2400" dirty="0" err="1"/>
              <a:t>matlegoce</a:t>
            </a:r>
            <a:r>
              <a:rPr lang="en-GB" sz="2400" dirty="0"/>
              <a:t> and casefile.</a:t>
            </a:r>
          </a:p>
          <a:p>
            <a:pPr marL="0" indent="0">
              <a:buNone/>
            </a:pPr>
            <a:endParaRPr lang="en-GB" sz="2400" dirty="0"/>
          </a:p>
          <a:p>
            <a:pPr marL="0" indent="0">
              <a:buNone/>
            </a:pPr>
            <a:r>
              <a:rPr lang="en-GB" sz="2400" dirty="0"/>
              <a:t>Installed size: 244.47 MB</a:t>
            </a:r>
          </a:p>
          <a:p>
            <a:pPr marL="0" indent="0">
              <a:buNone/>
            </a:pPr>
            <a:r>
              <a:rPr lang="en-GB" sz="2400" dirty="0"/>
              <a:t>How to install: </a:t>
            </a:r>
            <a:r>
              <a:rPr lang="en-GB" sz="2400" dirty="0" err="1"/>
              <a:t>sudo</a:t>
            </a:r>
            <a:r>
              <a:rPr lang="en-GB" sz="2400" dirty="0"/>
              <a:t> apt install </a:t>
            </a:r>
            <a:r>
              <a:rPr lang="en-GB" sz="2400" dirty="0" err="1"/>
              <a:t>maltego</a:t>
            </a:r>
            <a:endParaRPr lang="en-US" sz="2400" dirty="0"/>
          </a:p>
        </p:txBody>
      </p:sp>
    </p:spTree>
    <p:extLst>
      <p:ext uri="{BB962C8B-B14F-4D97-AF65-F5344CB8AC3E}">
        <p14:creationId xmlns:p14="http://schemas.microsoft.com/office/powerpoint/2010/main" val="7856946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481-3D40-60FF-11A3-5A92D2F7C784}"/>
              </a:ext>
            </a:extLst>
          </p:cNvPr>
          <p:cNvSpPr>
            <a:spLocks noGrp="1"/>
          </p:cNvSpPr>
          <p:nvPr>
            <p:ph type="title"/>
          </p:nvPr>
        </p:nvSpPr>
        <p:spPr/>
        <p:txBody>
          <a:bodyPr/>
          <a:lstStyle/>
          <a:p>
            <a:r>
              <a:rPr lang="en-US" dirty="0" err="1"/>
              <a:t>netdiscover</a:t>
            </a:r>
            <a:endParaRPr lang="en-US" dirty="0"/>
          </a:p>
        </p:txBody>
      </p:sp>
      <p:sp>
        <p:nvSpPr>
          <p:cNvPr id="3" name="Content Placeholder 2">
            <a:extLst>
              <a:ext uri="{FF2B5EF4-FFF2-40B4-BE49-F238E27FC236}">
                <a16:creationId xmlns:a16="http://schemas.microsoft.com/office/drawing/2014/main" id="{406BCDCF-35E0-4FED-84A8-4CB80CB3321B}"/>
              </a:ext>
            </a:extLst>
          </p:cNvPr>
          <p:cNvSpPr>
            <a:spLocks noGrp="1"/>
          </p:cNvSpPr>
          <p:nvPr>
            <p:ph idx="1"/>
          </p:nvPr>
        </p:nvSpPr>
        <p:spPr/>
        <p:txBody>
          <a:bodyPr/>
          <a:lstStyle/>
          <a:p>
            <a:pPr marL="0" indent="0">
              <a:buNone/>
            </a:pPr>
            <a:r>
              <a:rPr lang="en-GB" sz="1600" dirty="0" err="1"/>
              <a:t>Netdiscover</a:t>
            </a:r>
            <a:r>
              <a:rPr lang="en-GB" sz="1600" dirty="0"/>
              <a:t> is an active/passive address reconnaissance tool, mainly developed for those wireless networks without </a:t>
            </a:r>
            <a:r>
              <a:rPr lang="en-GB" sz="1600" dirty="0" err="1"/>
              <a:t>dhcp</a:t>
            </a:r>
            <a:r>
              <a:rPr lang="en-GB" sz="1600" dirty="0"/>
              <a:t> server, when you are wardriving. It can be also used on hub/switched networks.</a:t>
            </a:r>
          </a:p>
          <a:p>
            <a:pPr marL="0" indent="0">
              <a:buNone/>
            </a:pPr>
            <a:endParaRPr lang="en-GB" sz="1600" dirty="0"/>
          </a:p>
          <a:p>
            <a:pPr marL="0" indent="0">
              <a:buNone/>
            </a:pPr>
            <a:r>
              <a:rPr lang="en-GB" sz="1600" dirty="0"/>
              <a:t>Built on top of </a:t>
            </a:r>
            <a:r>
              <a:rPr lang="en-GB" sz="1600" dirty="0" err="1"/>
              <a:t>libnet</a:t>
            </a:r>
            <a:r>
              <a:rPr lang="en-GB" sz="1600" dirty="0"/>
              <a:t> and </a:t>
            </a:r>
            <a:r>
              <a:rPr lang="en-GB" sz="1600" dirty="0" err="1"/>
              <a:t>libpcap</a:t>
            </a:r>
            <a:r>
              <a:rPr lang="en-GB" sz="1600" dirty="0"/>
              <a:t>, it can passively detect online hosts, or search for them, by actively sending ARP requests.</a:t>
            </a:r>
          </a:p>
          <a:p>
            <a:pPr marL="0" indent="0">
              <a:buNone/>
            </a:pPr>
            <a:endParaRPr lang="en-GB" sz="1600" dirty="0"/>
          </a:p>
          <a:p>
            <a:pPr marL="0" indent="0">
              <a:buNone/>
            </a:pPr>
            <a:r>
              <a:rPr lang="en-GB" sz="1600" dirty="0" err="1"/>
              <a:t>Netdiscover</a:t>
            </a:r>
            <a:r>
              <a:rPr lang="en-GB" sz="1600" dirty="0"/>
              <a:t> can also be used to inspect your network ARP traffic, or find network addresses using auto scan mode, which will scan for common local networks.</a:t>
            </a:r>
          </a:p>
          <a:p>
            <a:pPr marL="0" indent="0">
              <a:buNone/>
            </a:pPr>
            <a:endParaRPr lang="en-GB" sz="1600" dirty="0"/>
          </a:p>
          <a:p>
            <a:pPr marL="0" indent="0">
              <a:buNone/>
            </a:pPr>
            <a:r>
              <a:rPr lang="en-GB" sz="1600" dirty="0" err="1"/>
              <a:t>Netdiscover</a:t>
            </a:r>
            <a:r>
              <a:rPr lang="en-GB" sz="1600" dirty="0"/>
              <a:t> uses the OUI table to show the vendor of the each MAC address discovered and is very useful for security checks or in </a:t>
            </a:r>
            <a:r>
              <a:rPr lang="en-GB" sz="1600" dirty="0" err="1"/>
              <a:t>pentests</a:t>
            </a:r>
            <a:r>
              <a:rPr lang="en-GB" sz="1600" dirty="0"/>
              <a:t>.</a:t>
            </a:r>
          </a:p>
          <a:p>
            <a:pPr marL="0" indent="0">
              <a:buNone/>
            </a:pPr>
            <a:endParaRPr lang="en-GB" sz="1600" dirty="0"/>
          </a:p>
          <a:p>
            <a:pPr marL="0" indent="0">
              <a:buNone/>
            </a:pPr>
            <a:r>
              <a:rPr lang="en-GB" sz="1600" dirty="0"/>
              <a:t>Installed size: 2.75 MB</a:t>
            </a:r>
          </a:p>
          <a:p>
            <a:pPr marL="0" indent="0">
              <a:buNone/>
            </a:pPr>
            <a:r>
              <a:rPr lang="en-GB" sz="1600" dirty="0"/>
              <a:t>How to install: </a:t>
            </a:r>
            <a:r>
              <a:rPr lang="en-GB" sz="1600" dirty="0" err="1"/>
              <a:t>sudo</a:t>
            </a:r>
            <a:r>
              <a:rPr lang="en-GB" sz="1600" dirty="0"/>
              <a:t> apt install </a:t>
            </a:r>
            <a:r>
              <a:rPr lang="en-GB" sz="1600" dirty="0" err="1"/>
              <a:t>netdiscover</a:t>
            </a:r>
            <a:endParaRPr lang="en-US" sz="1600" dirty="0"/>
          </a:p>
        </p:txBody>
      </p:sp>
    </p:spTree>
    <p:extLst>
      <p:ext uri="{BB962C8B-B14F-4D97-AF65-F5344CB8AC3E}">
        <p14:creationId xmlns:p14="http://schemas.microsoft.com/office/powerpoint/2010/main" val="4169689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a:solidFill>
                  <a:schemeClr val="tx1"/>
                </a:solidFill>
              </a:rPr>
              <a:t>DNS analysis - </a:t>
            </a:r>
            <a:r>
              <a:rPr lang="en-US" altLang="en-US" dirty="0" err="1">
                <a:solidFill>
                  <a:schemeClr val="tx1"/>
                </a:solidFill>
              </a:rPr>
              <a:t>dnsrecon</a:t>
            </a: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a:xfrm>
            <a:off x="457200" y="1600200"/>
            <a:ext cx="8291264" cy="4853136"/>
          </a:xfrm>
        </p:spPr>
        <p:txBody>
          <a:bodyPr/>
          <a:lstStyle/>
          <a:p>
            <a:pPr marL="0" indent="0">
              <a:buNone/>
            </a:pPr>
            <a:r>
              <a:rPr lang="en-GB" altLang="en-US" sz="1600" dirty="0" err="1"/>
              <a:t>DNSRecon</a:t>
            </a:r>
            <a:r>
              <a:rPr lang="en-GB" altLang="en-US" sz="1600" dirty="0"/>
              <a:t> is a Python script that provides the ability to perform:</a:t>
            </a:r>
          </a:p>
          <a:p>
            <a:endParaRPr lang="en-GB" altLang="en-US" sz="1600" dirty="0"/>
          </a:p>
          <a:p>
            <a:r>
              <a:rPr lang="en-GB" altLang="en-US" sz="1600" dirty="0"/>
              <a:t>Check all NS Records for Zone Transfers.</a:t>
            </a:r>
          </a:p>
          <a:p>
            <a:r>
              <a:rPr lang="en-GB" altLang="en-US" sz="1600" dirty="0"/>
              <a:t>Enumerate General DNS Records for a given Domain (MX, SOA, NS, A, AAAA, SPF and TXT).</a:t>
            </a:r>
          </a:p>
          <a:p>
            <a:r>
              <a:rPr lang="en-GB" altLang="en-US" sz="1600" dirty="0"/>
              <a:t>Perform common SRV Record Enumeration.</a:t>
            </a:r>
          </a:p>
          <a:p>
            <a:r>
              <a:rPr lang="en-GB" altLang="en-US" sz="1600" dirty="0"/>
              <a:t>Top Level Domain (TLD) Expansion.</a:t>
            </a:r>
          </a:p>
          <a:p>
            <a:r>
              <a:rPr lang="en-GB" altLang="en-US" sz="1600" dirty="0"/>
              <a:t>Check for Wildcard Resolution.</a:t>
            </a:r>
          </a:p>
          <a:p>
            <a:r>
              <a:rPr lang="en-GB" altLang="en-US" sz="1600" dirty="0"/>
              <a:t>Brute Force subdomain and host A and AAAA records given a domain and a wordlist.</a:t>
            </a:r>
          </a:p>
          <a:p>
            <a:r>
              <a:rPr lang="en-GB" altLang="en-US" sz="1600" dirty="0"/>
              <a:t>Perform a PTR Record lookup for a given IP Range or CIDR.</a:t>
            </a:r>
          </a:p>
          <a:p>
            <a:r>
              <a:rPr lang="en-GB" altLang="en-US" sz="1600" dirty="0"/>
              <a:t>Check a DNS Server Cached records for A, AAAA and CNAME</a:t>
            </a:r>
          </a:p>
          <a:p>
            <a:r>
              <a:rPr lang="en-GB" altLang="en-US" sz="1600" dirty="0"/>
              <a:t>Records provided a list of host records in a text file to check.</a:t>
            </a:r>
          </a:p>
          <a:p>
            <a:r>
              <a:rPr lang="en-GB" altLang="en-US" sz="1600" dirty="0"/>
              <a:t>Enumerate Hosts and Subdomains using Google</a:t>
            </a:r>
          </a:p>
          <a:p>
            <a:pPr marL="0" indent="0">
              <a:buNone/>
            </a:pPr>
            <a:endParaRPr lang="en-GB" altLang="en-US" sz="1600" dirty="0"/>
          </a:p>
          <a:p>
            <a:r>
              <a:rPr lang="en-GB" altLang="en-US" sz="1600" dirty="0"/>
              <a:t>Installed size: 2.85 MB</a:t>
            </a:r>
          </a:p>
          <a:p>
            <a:r>
              <a:rPr lang="en-GB" altLang="en-US" sz="1600" dirty="0"/>
              <a:t>How to install: </a:t>
            </a:r>
            <a:r>
              <a:rPr lang="en-GB" altLang="en-US" sz="1600" dirty="0" err="1"/>
              <a:t>sudo</a:t>
            </a:r>
            <a:r>
              <a:rPr lang="en-GB" altLang="en-US" sz="1600" dirty="0"/>
              <a:t> apt install </a:t>
            </a:r>
            <a:r>
              <a:rPr lang="en-GB" altLang="en-US" sz="1600" dirty="0" err="1"/>
              <a:t>dnsrecon</a:t>
            </a:r>
            <a:endParaRPr lang="en-US" altLang="en-US" sz="1600" dirty="0"/>
          </a:p>
        </p:txBody>
      </p:sp>
    </p:spTree>
    <p:extLst>
      <p:ext uri="{BB962C8B-B14F-4D97-AF65-F5344CB8AC3E}">
        <p14:creationId xmlns:p14="http://schemas.microsoft.com/office/powerpoint/2010/main" val="38478092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D0A8D-1E0C-802B-A362-A23C95CB7637}"/>
              </a:ext>
            </a:extLst>
          </p:cNvPr>
          <p:cNvSpPr>
            <a:spLocks noGrp="1"/>
          </p:cNvSpPr>
          <p:nvPr>
            <p:ph type="title"/>
          </p:nvPr>
        </p:nvSpPr>
        <p:spPr/>
        <p:txBody>
          <a:bodyPr/>
          <a:lstStyle/>
          <a:p>
            <a:r>
              <a:rPr lang="en-US" dirty="0" err="1"/>
              <a:t>nmap</a:t>
            </a:r>
            <a:endParaRPr lang="en-US" dirty="0"/>
          </a:p>
        </p:txBody>
      </p:sp>
      <p:sp>
        <p:nvSpPr>
          <p:cNvPr id="3" name="Content Placeholder 2">
            <a:extLst>
              <a:ext uri="{FF2B5EF4-FFF2-40B4-BE49-F238E27FC236}">
                <a16:creationId xmlns:a16="http://schemas.microsoft.com/office/drawing/2014/main" id="{AEF6F1B2-C60F-772A-246D-FF6F38267C15}"/>
              </a:ext>
            </a:extLst>
          </p:cNvPr>
          <p:cNvSpPr>
            <a:spLocks noGrp="1"/>
          </p:cNvSpPr>
          <p:nvPr>
            <p:ph idx="1"/>
          </p:nvPr>
        </p:nvSpPr>
        <p:spPr/>
        <p:txBody>
          <a:bodyPr/>
          <a:lstStyle/>
          <a:p>
            <a:r>
              <a:rPr lang="en-GB" sz="1800" dirty="0"/>
              <a:t>Nmap is a utility for network exploration or security auditing. It supports ping scanning (determine which hosts are up), many port scanning techniques, version detection (determine service protocols and application versions listening behind ports), and TCP/IP fingerprinting (remote host OS or device identification). Nmap also offers flexible target and port specification, decoy/stealth scanning, </a:t>
            </a:r>
            <a:r>
              <a:rPr lang="en-GB" sz="1800" dirty="0" err="1"/>
              <a:t>sunRPC</a:t>
            </a:r>
            <a:r>
              <a:rPr lang="en-GB" sz="1800" dirty="0"/>
              <a:t> scanning, and more. Most Unix and Windows platforms are supported in both GUI and </a:t>
            </a:r>
            <a:r>
              <a:rPr lang="en-GB" sz="1800" dirty="0" err="1"/>
              <a:t>commandline</a:t>
            </a:r>
            <a:r>
              <a:rPr lang="en-GB" sz="1800" dirty="0"/>
              <a:t> modes. Several popular handheld devices are also supported, including the Sharp </a:t>
            </a:r>
            <a:r>
              <a:rPr lang="en-GB" sz="1800" dirty="0" err="1"/>
              <a:t>Zaurus</a:t>
            </a:r>
            <a:r>
              <a:rPr lang="en-GB" sz="1800" dirty="0"/>
              <a:t> and the iPAQ.</a:t>
            </a:r>
          </a:p>
          <a:p>
            <a:endParaRPr lang="en-GB" sz="1800" dirty="0"/>
          </a:p>
          <a:p>
            <a:r>
              <a:rPr lang="en-GB" sz="1800" dirty="0"/>
              <a:t>Installed size: 4.44 MB</a:t>
            </a:r>
          </a:p>
          <a:p>
            <a:r>
              <a:rPr lang="en-GB" sz="1800" dirty="0"/>
              <a:t>How to install: </a:t>
            </a:r>
            <a:r>
              <a:rPr lang="en-GB" sz="1800" dirty="0" err="1"/>
              <a:t>sudo</a:t>
            </a:r>
            <a:r>
              <a:rPr lang="en-GB" sz="1800" dirty="0"/>
              <a:t> apt install </a:t>
            </a:r>
            <a:r>
              <a:rPr lang="en-GB" sz="1800" dirty="0" err="1"/>
              <a:t>nmap</a:t>
            </a:r>
            <a:endParaRPr lang="en-US" sz="1800" dirty="0"/>
          </a:p>
        </p:txBody>
      </p:sp>
    </p:spTree>
    <p:extLst>
      <p:ext uri="{BB962C8B-B14F-4D97-AF65-F5344CB8AC3E}">
        <p14:creationId xmlns:p14="http://schemas.microsoft.com/office/powerpoint/2010/main" val="3531964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61549-370C-E93A-B93C-33D97604FF87}"/>
              </a:ext>
            </a:extLst>
          </p:cNvPr>
          <p:cNvSpPr>
            <a:spLocks noGrp="1"/>
          </p:cNvSpPr>
          <p:nvPr>
            <p:ph type="title"/>
          </p:nvPr>
        </p:nvSpPr>
        <p:spPr/>
        <p:txBody>
          <a:bodyPr/>
          <a:lstStyle/>
          <a:p>
            <a:r>
              <a:rPr lang="en-US" dirty="0"/>
              <a:t>recon-ng</a:t>
            </a:r>
          </a:p>
        </p:txBody>
      </p:sp>
      <p:sp>
        <p:nvSpPr>
          <p:cNvPr id="3" name="Content Placeholder 2">
            <a:extLst>
              <a:ext uri="{FF2B5EF4-FFF2-40B4-BE49-F238E27FC236}">
                <a16:creationId xmlns:a16="http://schemas.microsoft.com/office/drawing/2014/main" id="{FFD896E9-99D9-9BFE-5AB4-BF6D5A1F1AB8}"/>
              </a:ext>
            </a:extLst>
          </p:cNvPr>
          <p:cNvSpPr>
            <a:spLocks noGrp="1"/>
          </p:cNvSpPr>
          <p:nvPr>
            <p:ph idx="1"/>
          </p:nvPr>
        </p:nvSpPr>
        <p:spPr/>
        <p:txBody>
          <a:bodyPr/>
          <a:lstStyle/>
          <a:p>
            <a:pPr marL="0" indent="0">
              <a:buNone/>
            </a:pPr>
            <a:r>
              <a:rPr lang="en-GB" sz="1800" dirty="0"/>
              <a:t>Recon-ng is a full-featured Web Reconnaissance framework written in Python. Complete with independent modules, database interaction, built in convenience functions, interactive help, and command completion, Recon-ng provides a powerful environment in which open source web-based reconnaissance can be conducted quickly and thoroughly.</a:t>
            </a:r>
          </a:p>
          <a:p>
            <a:pPr marL="0" indent="0">
              <a:buNone/>
            </a:pPr>
            <a:endParaRPr lang="en-GB" sz="1800" dirty="0"/>
          </a:p>
          <a:p>
            <a:pPr marL="0" indent="0">
              <a:buNone/>
            </a:pPr>
            <a:r>
              <a:rPr lang="en-GB" sz="1800" dirty="0"/>
              <a:t>Recon-ng has a look and feel similar to the Metasploit Framework, reducing the learning curve for leveraging the framework. However, it is quite different. Recon-ng is not intended to compete with existing frameworks, as it is designed exclusively for web-based open source reconnaissance. If you want to exploit, use the Metasploit Framework. If you want to Social Engineer, use the Social Engineer Toolkit.</a:t>
            </a:r>
          </a:p>
          <a:p>
            <a:pPr marL="0" indent="0">
              <a:buNone/>
            </a:pPr>
            <a:endParaRPr lang="en-GB" sz="1800" dirty="0"/>
          </a:p>
          <a:p>
            <a:pPr marL="0" indent="0">
              <a:buNone/>
            </a:pPr>
            <a:r>
              <a:rPr lang="en-GB" sz="1800" dirty="0"/>
              <a:t>Installed size: 271 KB</a:t>
            </a:r>
          </a:p>
          <a:p>
            <a:pPr marL="0" indent="0">
              <a:buNone/>
            </a:pPr>
            <a:r>
              <a:rPr lang="en-GB" sz="1800" dirty="0"/>
              <a:t>How to install: </a:t>
            </a:r>
            <a:r>
              <a:rPr lang="en-GB" sz="1800" dirty="0" err="1"/>
              <a:t>sudo</a:t>
            </a:r>
            <a:r>
              <a:rPr lang="en-GB" sz="1800" dirty="0"/>
              <a:t> apt install recon-ng</a:t>
            </a:r>
            <a:endParaRPr lang="en-US" sz="1800" dirty="0"/>
          </a:p>
        </p:txBody>
      </p:sp>
    </p:spTree>
    <p:extLst>
      <p:ext uri="{BB962C8B-B14F-4D97-AF65-F5344CB8AC3E}">
        <p14:creationId xmlns:p14="http://schemas.microsoft.com/office/powerpoint/2010/main" val="17310001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D688F-1964-C76D-7660-25B0BC5ADD78}"/>
              </a:ext>
            </a:extLst>
          </p:cNvPr>
          <p:cNvSpPr>
            <a:spLocks noGrp="1"/>
          </p:cNvSpPr>
          <p:nvPr>
            <p:ph type="title"/>
          </p:nvPr>
        </p:nvSpPr>
        <p:spPr/>
        <p:txBody>
          <a:bodyPr/>
          <a:lstStyle/>
          <a:p>
            <a:r>
              <a:rPr lang="en-US" dirty="0" err="1"/>
              <a:t>spiderfoot</a:t>
            </a:r>
            <a:endParaRPr lang="en-US" dirty="0"/>
          </a:p>
        </p:txBody>
      </p:sp>
      <p:sp>
        <p:nvSpPr>
          <p:cNvPr id="3" name="Content Placeholder 2">
            <a:extLst>
              <a:ext uri="{FF2B5EF4-FFF2-40B4-BE49-F238E27FC236}">
                <a16:creationId xmlns:a16="http://schemas.microsoft.com/office/drawing/2014/main" id="{E119B070-E0F0-678E-3F35-34686C2B2DE2}"/>
              </a:ext>
            </a:extLst>
          </p:cNvPr>
          <p:cNvSpPr>
            <a:spLocks noGrp="1"/>
          </p:cNvSpPr>
          <p:nvPr>
            <p:ph idx="1"/>
          </p:nvPr>
        </p:nvSpPr>
        <p:spPr/>
        <p:txBody>
          <a:bodyPr/>
          <a:lstStyle/>
          <a:p>
            <a:pPr marL="0" indent="0">
              <a:buNone/>
            </a:pPr>
            <a:r>
              <a:rPr lang="en-GB" sz="2000" dirty="0"/>
              <a:t>This package contains an open source intelligence (OSINT) automation tool. Its goal is to automate the process of gathering intelligence about a given target, which may be an IP address, domain name, hostname, network subnet, ASN, e-mail address or person’s name.</a:t>
            </a:r>
          </a:p>
          <a:p>
            <a:pPr marL="0" indent="0">
              <a:buNone/>
            </a:pPr>
            <a:endParaRPr lang="en-GB" sz="2000" dirty="0"/>
          </a:p>
          <a:p>
            <a:pPr marL="0" indent="0">
              <a:buNone/>
            </a:pPr>
            <a:r>
              <a:rPr lang="en-GB" sz="2000" dirty="0" err="1"/>
              <a:t>SpiderFoot</a:t>
            </a:r>
            <a:r>
              <a:rPr lang="en-GB" sz="2000" dirty="0"/>
              <a:t> can be used offensively, i.e. as part of a black-box penetration test to gather information about the target, or defensively to identify what information you or your organisation are freely providing for attackers to use against you.</a:t>
            </a:r>
          </a:p>
          <a:p>
            <a:pPr marL="0" indent="0">
              <a:buNone/>
            </a:pPr>
            <a:endParaRPr lang="en-GB" sz="2000" dirty="0"/>
          </a:p>
          <a:p>
            <a:pPr marL="0" indent="0">
              <a:buNone/>
            </a:pPr>
            <a:r>
              <a:rPr lang="en-GB" sz="2000" dirty="0"/>
              <a:t>Installed size: 13.73 MB</a:t>
            </a:r>
          </a:p>
          <a:p>
            <a:pPr marL="0" indent="0">
              <a:buNone/>
            </a:pPr>
            <a:r>
              <a:rPr lang="en-GB" sz="2000" dirty="0"/>
              <a:t>How to install: </a:t>
            </a:r>
            <a:r>
              <a:rPr lang="en-GB" sz="2000" dirty="0" err="1"/>
              <a:t>sudo</a:t>
            </a:r>
            <a:r>
              <a:rPr lang="en-GB" sz="2000" dirty="0"/>
              <a:t> apt install </a:t>
            </a:r>
            <a:r>
              <a:rPr lang="en-GB" sz="2000" dirty="0" err="1"/>
              <a:t>spiderfoot</a:t>
            </a:r>
            <a:endParaRPr lang="en-US" sz="2000" dirty="0"/>
          </a:p>
        </p:txBody>
      </p:sp>
    </p:spTree>
    <p:extLst>
      <p:ext uri="{BB962C8B-B14F-4D97-AF65-F5344CB8AC3E}">
        <p14:creationId xmlns:p14="http://schemas.microsoft.com/office/powerpoint/2010/main" val="1437510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BE8C4-96C1-C65A-9110-08C491E8FC95}"/>
              </a:ext>
            </a:extLst>
          </p:cNvPr>
          <p:cNvSpPr>
            <a:spLocks noGrp="1"/>
          </p:cNvSpPr>
          <p:nvPr>
            <p:ph type="title"/>
          </p:nvPr>
        </p:nvSpPr>
        <p:spPr/>
        <p:txBody>
          <a:bodyPr/>
          <a:lstStyle/>
          <a:p>
            <a:r>
              <a:rPr lang="en-US" dirty="0"/>
              <a:t>DNS analysis - fierce</a:t>
            </a:r>
          </a:p>
        </p:txBody>
      </p:sp>
      <p:sp>
        <p:nvSpPr>
          <p:cNvPr id="3" name="Content Placeholder 2">
            <a:extLst>
              <a:ext uri="{FF2B5EF4-FFF2-40B4-BE49-F238E27FC236}">
                <a16:creationId xmlns:a16="http://schemas.microsoft.com/office/drawing/2014/main" id="{161FFFF4-3A27-E026-B7C0-6FDCC83A4D6C}"/>
              </a:ext>
            </a:extLst>
          </p:cNvPr>
          <p:cNvSpPr>
            <a:spLocks noGrp="1"/>
          </p:cNvSpPr>
          <p:nvPr>
            <p:ph idx="1"/>
          </p:nvPr>
        </p:nvSpPr>
        <p:spPr/>
        <p:txBody>
          <a:bodyPr/>
          <a:lstStyle/>
          <a:p>
            <a:pPr marL="0" indent="0">
              <a:buNone/>
            </a:pPr>
            <a:r>
              <a:rPr lang="en-GB" sz="1800" dirty="0"/>
              <a:t>Fierce is a semi-lightweight scanner that helps locate non-contiguous IP space and hostnames against specified domains. It’s really meant as a pre-cursor to </a:t>
            </a:r>
            <a:r>
              <a:rPr lang="en-GB" sz="1800" dirty="0" err="1"/>
              <a:t>nmap</a:t>
            </a:r>
            <a:r>
              <a:rPr lang="en-GB" sz="1800" dirty="0"/>
              <a:t>, </a:t>
            </a:r>
            <a:r>
              <a:rPr lang="en-GB" sz="1800" dirty="0" err="1"/>
              <a:t>unicornscan</a:t>
            </a:r>
            <a:r>
              <a:rPr lang="en-GB" sz="1800" dirty="0"/>
              <a:t>, </a:t>
            </a:r>
            <a:r>
              <a:rPr lang="en-GB" sz="1800" dirty="0" err="1"/>
              <a:t>nessus</a:t>
            </a:r>
            <a:r>
              <a:rPr lang="en-GB" sz="1800" dirty="0"/>
              <a:t>, </a:t>
            </a:r>
            <a:r>
              <a:rPr lang="en-GB" sz="1800" dirty="0" err="1"/>
              <a:t>nikto</a:t>
            </a:r>
            <a:r>
              <a:rPr lang="en-GB" sz="1800" dirty="0"/>
              <a:t>, etc, since all of those require that you already know what IP space you are looking for. This does not perform exploitation and does not scan the whole internet indiscriminately. It is meant specifically to locate likely targets both inside and outside a corporate network.</a:t>
            </a:r>
          </a:p>
          <a:p>
            <a:pPr marL="0" indent="0">
              <a:buNone/>
            </a:pPr>
            <a:endParaRPr lang="en-GB" sz="1800" dirty="0"/>
          </a:p>
          <a:p>
            <a:pPr marL="0" indent="0">
              <a:buNone/>
            </a:pPr>
            <a:r>
              <a:rPr lang="en-GB" sz="1800" dirty="0"/>
              <a:t>Because it uses DNS primarily you will often find mis-configured networks that leak internal address space. That’s especially useful in targeted malware. Originally written by </a:t>
            </a:r>
            <a:r>
              <a:rPr lang="en-GB" sz="1800" dirty="0" err="1"/>
              <a:t>RSnake</a:t>
            </a:r>
            <a:r>
              <a:rPr lang="en-GB" sz="1800" dirty="0"/>
              <a:t> along with others at http://ha.ckers.org/. This is simply a conversion to Python 3 to simplify and modernize the codebase.</a:t>
            </a:r>
          </a:p>
          <a:p>
            <a:pPr marL="0" indent="0">
              <a:buNone/>
            </a:pPr>
            <a:endParaRPr lang="en-GB" sz="1800" dirty="0"/>
          </a:p>
          <a:p>
            <a:pPr marL="0" indent="0">
              <a:buNone/>
            </a:pPr>
            <a:r>
              <a:rPr lang="en-GB" sz="1800" dirty="0"/>
              <a:t>Installed size: 238 KB</a:t>
            </a:r>
          </a:p>
          <a:p>
            <a:pPr marL="0" indent="0">
              <a:buNone/>
            </a:pPr>
            <a:r>
              <a:rPr lang="en-GB" sz="1800" dirty="0"/>
              <a:t>How to install: </a:t>
            </a:r>
            <a:r>
              <a:rPr lang="en-GB" sz="1800" dirty="0" err="1"/>
              <a:t>sudo</a:t>
            </a:r>
            <a:r>
              <a:rPr lang="en-GB" sz="1800" dirty="0"/>
              <a:t> apt install fierce</a:t>
            </a:r>
            <a:endParaRPr lang="en-US" sz="1800" dirty="0"/>
          </a:p>
        </p:txBody>
      </p:sp>
    </p:spTree>
    <p:extLst>
      <p:ext uri="{BB962C8B-B14F-4D97-AF65-F5344CB8AC3E}">
        <p14:creationId xmlns:p14="http://schemas.microsoft.com/office/powerpoint/2010/main" val="3241745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1CF4E-2155-FA6A-A005-9F66A8F585BD}"/>
              </a:ext>
            </a:extLst>
          </p:cNvPr>
          <p:cNvSpPr>
            <a:spLocks noGrp="1"/>
          </p:cNvSpPr>
          <p:nvPr>
            <p:ph type="title"/>
          </p:nvPr>
        </p:nvSpPr>
        <p:spPr/>
        <p:txBody>
          <a:bodyPr/>
          <a:lstStyle/>
          <a:p>
            <a:r>
              <a:rPr lang="en-US" dirty="0"/>
              <a:t>IDS/IPS Identification - </a:t>
            </a:r>
            <a:r>
              <a:rPr lang="en-US" dirty="0" err="1"/>
              <a:t>lbd</a:t>
            </a:r>
            <a:endParaRPr lang="en-US" dirty="0"/>
          </a:p>
        </p:txBody>
      </p:sp>
      <p:sp>
        <p:nvSpPr>
          <p:cNvPr id="3" name="Content Placeholder 2">
            <a:extLst>
              <a:ext uri="{FF2B5EF4-FFF2-40B4-BE49-F238E27FC236}">
                <a16:creationId xmlns:a16="http://schemas.microsoft.com/office/drawing/2014/main" id="{B1099391-4C03-8DF4-5AD1-C0074BBD7A6A}"/>
              </a:ext>
            </a:extLst>
          </p:cNvPr>
          <p:cNvSpPr>
            <a:spLocks noGrp="1"/>
          </p:cNvSpPr>
          <p:nvPr>
            <p:ph idx="1"/>
          </p:nvPr>
        </p:nvSpPr>
        <p:spPr/>
        <p:txBody>
          <a:bodyPr/>
          <a:lstStyle/>
          <a:p>
            <a:pPr marL="0" indent="0">
              <a:buNone/>
            </a:pPr>
            <a:r>
              <a:rPr lang="en-GB" sz="1800" dirty="0"/>
              <a:t>Checks if a given domain uses load-balancing.</a:t>
            </a:r>
          </a:p>
          <a:p>
            <a:pPr marL="0" indent="0">
              <a:buNone/>
            </a:pPr>
            <a:endParaRPr lang="en-GB" sz="1800" dirty="0"/>
          </a:p>
          <a:p>
            <a:pPr marL="0" indent="0">
              <a:buNone/>
            </a:pPr>
            <a:r>
              <a:rPr lang="en-GB" sz="1800" dirty="0"/>
              <a:t>Installed size: 15 KB</a:t>
            </a:r>
          </a:p>
          <a:p>
            <a:pPr marL="0" indent="0">
              <a:buNone/>
            </a:pPr>
            <a:r>
              <a:rPr lang="en-GB" sz="1800" dirty="0"/>
              <a:t>How to install: </a:t>
            </a:r>
            <a:r>
              <a:rPr lang="en-GB" sz="1800" dirty="0" err="1"/>
              <a:t>sudo</a:t>
            </a:r>
            <a:r>
              <a:rPr lang="en-GB" sz="1800" dirty="0"/>
              <a:t> apt install </a:t>
            </a:r>
            <a:r>
              <a:rPr lang="en-GB" sz="1800" dirty="0" err="1"/>
              <a:t>lbd</a:t>
            </a:r>
            <a:endParaRPr lang="en-US" sz="1800" dirty="0"/>
          </a:p>
        </p:txBody>
      </p:sp>
    </p:spTree>
    <p:extLst>
      <p:ext uri="{BB962C8B-B14F-4D97-AF65-F5344CB8AC3E}">
        <p14:creationId xmlns:p14="http://schemas.microsoft.com/office/powerpoint/2010/main" val="4278018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BE665-E3CC-9A7A-D7D3-4879326DE921}"/>
              </a:ext>
            </a:extLst>
          </p:cNvPr>
          <p:cNvSpPr>
            <a:spLocks noGrp="1"/>
          </p:cNvSpPr>
          <p:nvPr>
            <p:ph type="title"/>
          </p:nvPr>
        </p:nvSpPr>
        <p:spPr/>
        <p:txBody>
          <a:bodyPr/>
          <a:lstStyle/>
          <a:p>
            <a:r>
              <a:rPr lang="en-US" dirty="0"/>
              <a:t>IDS/IPS Identification - wafw00f</a:t>
            </a:r>
          </a:p>
        </p:txBody>
      </p:sp>
      <p:sp>
        <p:nvSpPr>
          <p:cNvPr id="3" name="Content Placeholder 2">
            <a:extLst>
              <a:ext uri="{FF2B5EF4-FFF2-40B4-BE49-F238E27FC236}">
                <a16:creationId xmlns:a16="http://schemas.microsoft.com/office/drawing/2014/main" id="{8C5EC931-E335-EA62-D9AF-3FE22954ED6A}"/>
              </a:ext>
            </a:extLst>
          </p:cNvPr>
          <p:cNvSpPr>
            <a:spLocks noGrp="1"/>
          </p:cNvSpPr>
          <p:nvPr>
            <p:ph idx="1"/>
          </p:nvPr>
        </p:nvSpPr>
        <p:spPr/>
        <p:txBody>
          <a:bodyPr/>
          <a:lstStyle/>
          <a:p>
            <a:pPr marL="0" indent="0">
              <a:buNone/>
            </a:pPr>
            <a:r>
              <a:rPr lang="en-GB" sz="1800" dirty="0"/>
              <a:t>This package identifies and fingerprints Web Application Firewall (WAF) products using the following logic:</a:t>
            </a:r>
          </a:p>
          <a:p>
            <a:pPr marL="0" indent="0">
              <a:buNone/>
            </a:pPr>
            <a:endParaRPr lang="en-GB" sz="1800" dirty="0"/>
          </a:p>
          <a:p>
            <a:pPr marL="0" indent="0">
              <a:buNone/>
            </a:pPr>
            <a:r>
              <a:rPr lang="en-GB" sz="1800" dirty="0"/>
              <a:t>Sends a normal HTTP request and analyses the response; this identifies a number of WAF solutions.</a:t>
            </a:r>
          </a:p>
          <a:p>
            <a:pPr marL="0" indent="0">
              <a:buNone/>
            </a:pPr>
            <a:r>
              <a:rPr lang="en-GB" sz="1800" dirty="0"/>
              <a:t>If that is not successful, it sends a number of (potentially malicious) HTTP requests and uses simple logic to deduce which WAF it is.</a:t>
            </a:r>
          </a:p>
          <a:p>
            <a:pPr marL="0" indent="0">
              <a:buNone/>
            </a:pPr>
            <a:r>
              <a:rPr lang="en-GB" sz="1800" dirty="0"/>
              <a:t>If that is also not successful, it analyses the responses previously returned and uses another simple algorithm to guess if a WAF or security solution is actively responding to the attacks.</a:t>
            </a:r>
          </a:p>
          <a:p>
            <a:pPr marL="0" indent="0">
              <a:buNone/>
            </a:pPr>
            <a:endParaRPr lang="en-GB" sz="1800" dirty="0"/>
          </a:p>
          <a:p>
            <a:pPr marL="0" indent="0">
              <a:buNone/>
            </a:pPr>
            <a:r>
              <a:rPr lang="en-GB" sz="1800" dirty="0"/>
              <a:t>Installed size: 240 KB</a:t>
            </a:r>
          </a:p>
          <a:p>
            <a:pPr marL="0" indent="0">
              <a:buNone/>
            </a:pPr>
            <a:r>
              <a:rPr lang="en-GB" sz="1800" dirty="0"/>
              <a:t>How to install: </a:t>
            </a:r>
            <a:r>
              <a:rPr lang="en-GB" sz="1800" dirty="0" err="1"/>
              <a:t>sudo</a:t>
            </a:r>
            <a:r>
              <a:rPr lang="en-GB" sz="1800" dirty="0"/>
              <a:t> apt install wafw00f</a:t>
            </a:r>
            <a:endParaRPr lang="en-US" sz="1800" dirty="0"/>
          </a:p>
        </p:txBody>
      </p:sp>
    </p:spTree>
    <p:extLst>
      <p:ext uri="{BB962C8B-B14F-4D97-AF65-F5344CB8AC3E}">
        <p14:creationId xmlns:p14="http://schemas.microsoft.com/office/powerpoint/2010/main" val="3537190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0B038-6F08-9A82-FF58-21EA91C751D4}"/>
              </a:ext>
            </a:extLst>
          </p:cNvPr>
          <p:cNvSpPr>
            <a:spLocks noGrp="1"/>
          </p:cNvSpPr>
          <p:nvPr>
            <p:ph type="title"/>
          </p:nvPr>
        </p:nvSpPr>
        <p:spPr/>
        <p:txBody>
          <a:bodyPr/>
          <a:lstStyle/>
          <a:p>
            <a:r>
              <a:rPr lang="en-US" dirty="0"/>
              <a:t>Live Host Identification - </a:t>
            </a:r>
            <a:r>
              <a:rPr lang="en-US" dirty="0" err="1"/>
              <a:t>arping</a:t>
            </a:r>
            <a:br>
              <a:rPr lang="en-US" dirty="0"/>
            </a:br>
            <a:endParaRPr lang="en-US" dirty="0"/>
          </a:p>
        </p:txBody>
      </p:sp>
      <p:sp>
        <p:nvSpPr>
          <p:cNvPr id="3" name="Content Placeholder 2">
            <a:extLst>
              <a:ext uri="{FF2B5EF4-FFF2-40B4-BE49-F238E27FC236}">
                <a16:creationId xmlns:a16="http://schemas.microsoft.com/office/drawing/2014/main" id="{741A676F-DE9A-260A-01C0-D91732F10872}"/>
              </a:ext>
            </a:extLst>
          </p:cNvPr>
          <p:cNvSpPr>
            <a:spLocks noGrp="1"/>
          </p:cNvSpPr>
          <p:nvPr>
            <p:ph idx="1"/>
          </p:nvPr>
        </p:nvSpPr>
        <p:spPr/>
        <p:txBody>
          <a:bodyPr/>
          <a:lstStyle/>
          <a:p>
            <a:pPr marL="0" indent="0">
              <a:buNone/>
            </a:pPr>
            <a:r>
              <a:rPr lang="en-GB" sz="2000" dirty="0"/>
              <a:t>The </a:t>
            </a:r>
            <a:r>
              <a:rPr lang="en-GB" sz="2000" dirty="0" err="1"/>
              <a:t>arping</a:t>
            </a:r>
            <a:r>
              <a:rPr lang="en-GB" sz="2000" dirty="0"/>
              <a:t> utility sends ARP and/or ICMP requests to the specified host and displays the replies. The host may be specified by its hostname, its IP address, or its MAC address.</a:t>
            </a:r>
          </a:p>
          <a:p>
            <a:pPr marL="0" indent="0">
              <a:buNone/>
            </a:pPr>
            <a:endParaRPr lang="en-GB" sz="2000" dirty="0"/>
          </a:p>
          <a:p>
            <a:pPr marL="0" indent="0">
              <a:buNone/>
            </a:pPr>
            <a:r>
              <a:rPr lang="en-GB" sz="2000" dirty="0"/>
              <a:t>Installed size: 85 KB</a:t>
            </a:r>
          </a:p>
          <a:p>
            <a:pPr marL="0" indent="0">
              <a:buNone/>
            </a:pPr>
            <a:r>
              <a:rPr lang="en-GB" sz="2000" dirty="0"/>
              <a:t>How to install: </a:t>
            </a:r>
            <a:r>
              <a:rPr lang="en-GB" sz="2000" dirty="0" err="1"/>
              <a:t>sudo</a:t>
            </a:r>
            <a:r>
              <a:rPr lang="en-GB" sz="2000" dirty="0"/>
              <a:t> apt install </a:t>
            </a:r>
            <a:r>
              <a:rPr lang="en-GB" sz="2000" dirty="0" err="1"/>
              <a:t>arping</a:t>
            </a:r>
            <a:endParaRPr lang="en-US" sz="2000" dirty="0"/>
          </a:p>
        </p:txBody>
      </p:sp>
    </p:spTree>
    <p:extLst>
      <p:ext uri="{BB962C8B-B14F-4D97-AF65-F5344CB8AC3E}">
        <p14:creationId xmlns:p14="http://schemas.microsoft.com/office/powerpoint/2010/main" val="2733313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609FF-2042-381A-8462-17070AB8FB1A}"/>
              </a:ext>
            </a:extLst>
          </p:cNvPr>
          <p:cNvSpPr>
            <a:spLocks noGrp="1"/>
          </p:cNvSpPr>
          <p:nvPr>
            <p:ph type="title"/>
          </p:nvPr>
        </p:nvSpPr>
        <p:spPr/>
        <p:txBody>
          <a:bodyPr/>
          <a:lstStyle/>
          <a:p>
            <a:r>
              <a:rPr lang="en-US" dirty="0"/>
              <a:t>Live Host Identification - fping</a:t>
            </a:r>
          </a:p>
        </p:txBody>
      </p:sp>
      <p:sp>
        <p:nvSpPr>
          <p:cNvPr id="3" name="Content Placeholder 2">
            <a:extLst>
              <a:ext uri="{FF2B5EF4-FFF2-40B4-BE49-F238E27FC236}">
                <a16:creationId xmlns:a16="http://schemas.microsoft.com/office/drawing/2014/main" id="{498FAEDD-6570-C41D-E281-52D013243A43}"/>
              </a:ext>
            </a:extLst>
          </p:cNvPr>
          <p:cNvSpPr>
            <a:spLocks noGrp="1"/>
          </p:cNvSpPr>
          <p:nvPr>
            <p:ph idx="1"/>
          </p:nvPr>
        </p:nvSpPr>
        <p:spPr/>
        <p:txBody>
          <a:bodyPr/>
          <a:lstStyle/>
          <a:p>
            <a:pPr marL="0" indent="0">
              <a:buNone/>
            </a:pPr>
            <a:r>
              <a:rPr lang="en-GB" sz="2000" dirty="0" err="1"/>
              <a:t>fping</a:t>
            </a:r>
            <a:r>
              <a:rPr lang="en-GB" sz="2000" dirty="0"/>
              <a:t> is a ping like program which uses the Internet Control Message Protocol (ICMP) echo request to determine if a target host is responding. </a:t>
            </a:r>
            <a:r>
              <a:rPr lang="en-GB" sz="2000" dirty="0" err="1"/>
              <a:t>fping</a:t>
            </a:r>
            <a:r>
              <a:rPr lang="en-GB" sz="2000" dirty="0"/>
              <a:t> differs from ping in that you can specify any number of targets on the command line, or specify a file containing the lists of targets to ping. Instead of sending to one target until it times out or replies, </a:t>
            </a:r>
            <a:r>
              <a:rPr lang="en-GB" sz="2000" dirty="0" err="1"/>
              <a:t>fping</a:t>
            </a:r>
            <a:r>
              <a:rPr lang="en-GB" sz="2000" dirty="0"/>
              <a:t> will send out a ping packet and move on to the next target in a round-robin fashion.</a:t>
            </a:r>
          </a:p>
          <a:p>
            <a:pPr marL="0" indent="0">
              <a:buNone/>
            </a:pPr>
            <a:endParaRPr lang="en-GB" sz="2000" dirty="0"/>
          </a:p>
          <a:p>
            <a:pPr marL="0" indent="0">
              <a:buNone/>
            </a:pPr>
            <a:r>
              <a:rPr lang="en-GB" sz="2000" dirty="0"/>
              <a:t>Installed size: 93 KB</a:t>
            </a:r>
          </a:p>
          <a:p>
            <a:pPr marL="0" indent="0">
              <a:buNone/>
            </a:pPr>
            <a:r>
              <a:rPr lang="en-GB" sz="2000" dirty="0"/>
              <a:t>How to install: </a:t>
            </a:r>
            <a:r>
              <a:rPr lang="en-GB" sz="2000" dirty="0" err="1"/>
              <a:t>sudo</a:t>
            </a:r>
            <a:r>
              <a:rPr lang="en-GB" sz="2000" dirty="0"/>
              <a:t> apt install </a:t>
            </a:r>
            <a:r>
              <a:rPr lang="en-GB" sz="2000" dirty="0" err="1"/>
              <a:t>fping</a:t>
            </a:r>
            <a:endParaRPr lang="en-US" sz="2000" dirty="0"/>
          </a:p>
        </p:txBody>
      </p:sp>
    </p:spTree>
    <p:extLst>
      <p:ext uri="{BB962C8B-B14F-4D97-AF65-F5344CB8AC3E}">
        <p14:creationId xmlns:p14="http://schemas.microsoft.com/office/powerpoint/2010/main" val="2183043517"/>
      </p:ext>
    </p:extLst>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5161</TotalTime>
  <Words>4431</Words>
  <Application>Microsoft Office PowerPoint</Application>
  <PresentationFormat>On-screen Show (4:3)</PresentationFormat>
  <Paragraphs>318</Paragraphs>
  <Slides>42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Symbol</vt:lpstr>
      <vt:lpstr>Times New Roman</vt:lpstr>
      <vt:lpstr>Diseño predeterminado</vt:lpstr>
      <vt:lpstr>All Application Kali Linux - 01</vt:lpstr>
      <vt:lpstr> DNS analysis - dnsenum</vt:lpstr>
      <vt:lpstr>DNS analysis - dnsmap</vt:lpstr>
      <vt:lpstr>DNS analysis - dnsrecon</vt:lpstr>
      <vt:lpstr>DNS analysis - fierce</vt:lpstr>
      <vt:lpstr>IDS/IPS Identification - lbd</vt:lpstr>
      <vt:lpstr>IDS/IPS Identification - wafw00f</vt:lpstr>
      <vt:lpstr>Live Host Identification - arping </vt:lpstr>
      <vt:lpstr>Live Host Identification - fping</vt:lpstr>
      <vt:lpstr>Live Host Identification - hping3</vt:lpstr>
      <vt:lpstr>Live Host Identification - masscan</vt:lpstr>
      <vt:lpstr>Live Host Identification - netcat</vt:lpstr>
      <vt:lpstr>Live Host Identification -thcping6</vt:lpstr>
      <vt:lpstr>Live Host Identification - unicornscan</vt:lpstr>
      <vt:lpstr> Network &amp; Port Scanners - masscan</vt:lpstr>
      <vt:lpstr>Network &amp; Port Scanners - nmap</vt:lpstr>
      <vt:lpstr>Network &amp; Port Scanners - unicornscan</vt:lpstr>
      <vt:lpstr>Network &amp; Port Scanners - </vt:lpstr>
      <vt:lpstr>OSINT Analysis - maltego (installer)</vt:lpstr>
      <vt:lpstr>OSINT Analysis - spiderfoot</vt:lpstr>
      <vt:lpstr>OSINT Analysis – theharvester</vt:lpstr>
      <vt:lpstr>Route Analysis - netdiscover </vt:lpstr>
      <vt:lpstr>Route Analysis - netmask </vt:lpstr>
      <vt:lpstr>SMB Analysis - enum4linux </vt:lpstr>
      <vt:lpstr>SMB Analysis - nbtscan </vt:lpstr>
      <vt:lpstr>SMB Analysis - smbmap</vt:lpstr>
      <vt:lpstr>SMTP Analysis - smtp-user-enum </vt:lpstr>
      <vt:lpstr>SMTP Analysis - swaks </vt:lpstr>
      <vt:lpstr>SNMP Analysis - onesixtyone </vt:lpstr>
      <vt:lpstr>SSL Analysis - ssldump</vt:lpstr>
      <vt:lpstr>SSL Analysis - sslh</vt:lpstr>
      <vt:lpstr>SSL Analysis - sslscan</vt:lpstr>
      <vt:lpstr>SSL Analysis - sslyze</vt:lpstr>
      <vt:lpstr>Amass</vt:lpstr>
      <vt:lpstr>Dmitry</vt:lpstr>
      <vt:lpstr>Ike-scan</vt:lpstr>
      <vt:lpstr>legion (Root)</vt:lpstr>
      <vt:lpstr>Maltego</vt:lpstr>
      <vt:lpstr>netdiscover</vt:lpstr>
      <vt:lpstr>nmap</vt:lpstr>
      <vt:lpstr>recon-ng</vt:lpstr>
      <vt:lpstr>spiderfoot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Harsha Madushan</cp:lastModifiedBy>
  <cp:revision>719</cp:revision>
  <dcterms:created xsi:type="dcterms:W3CDTF">2010-05-23T14:28:12Z</dcterms:created>
  <dcterms:modified xsi:type="dcterms:W3CDTF">2024-09-18T13:25:07Z</dcterms:modified>
</cp:coreProperties>
</file>